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</p:sldMasterIdLst>
  <p:notesMasterIdLst>
    <p:notesMasterId r:id="rId13"/>
  </p:notesMasterIdLst>
  <p:handoutMasterIdLst>
    <p:handoutMasterId r:id="rId14"/>
  </p:handoutMasterIdLst>
  <p:sldIdLst>
    <p:sldId id="406" r:id="rId5"/>
    <p:sldId id="514" r:id="rId6"/>
    <p:sldId id="534" r:id="rId7"/>
    <p:sldId id="535" r:id="rId8"/>
    <p:sldId id="536" r:id="rId9"/>
    <p:sldId id="537" r:id="rId10"/>
    <p:sldId id="538" r:id="rId11"/>
    <p:sldId id="539" r:id="rId12"/>
  </p:sldIdLst>
  <p:sldSz cx="13681075" cy="7705725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74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4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24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699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3738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0489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7235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3983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  <p15:guide id="3" pos="43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E39"/>
    <a:srgbClr val="D8EFF4"/>
    <a:srgbClr val="8E2416"/>
    <a:srgbClr val="C00000"/>
    <a:srgbClr val="F5F1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600" autoAdjust="0"/>
  </p:normalViewPr>
  <p:slideViewPr>
    <p:cSldViewPr>
      <p:cViewPr>
        <p:scale>
          <a:sx n="70" d="100"/>
          <a:sy n="70" d="100"/>
        </p:scale>
        <p:origin x="-534" y="0"/>
      </p:cViewPr>
      <p:guideLst>
        <p:guide orient="horz" pos="2427"/>
        <p:guide pos="4309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9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28586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9" y="9428586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2"/>
            <a:ext cx="2946400" cy="4968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07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5713"/>
            <a:ext cx="5438775" cy="4466511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242"/>
            <a:ext cx="2946400" cy="496809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47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495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243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991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738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489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235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983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1425"/>
            <a:ext cx="594677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6081" y="1261102"/>
            <a:ext cx="11628914" cy="2682734"/>
          </a:xfrm>
          <a:prstGeom prst="rect">
            <a:avLst/>
          </a:prstGeom>
        </p:spPr>
        <p:txBody>
          <a:bodyPr lIns="107099" tIns="53550" rIns="107099" bIns="53550" anchor="b"/>
          <a:lstStyle>
            <a:lvl1pPr algn="ctr">
              <a:defRPr sz="7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0136" y="4047292"/>
            <a:ext cx="10260807" cy="1860433"/>
          </a:xfrm>
          <a:prstGeom prst="rect">
            <a:avLst/>
          </a:prstGeom>
        </p:spPr>
        <p:txBody>
          <a:bodyPr lIns="107099" tIns="53550" rIns="107099" bIns="53550"/>
          <a:lstStyle>
            <a:lvl1pPr marL="0" indent="0" algn="ctr">
              <a:buNone/>
              <a:defRPr sz="3000"/>
            </a:lvl1pPr>
            <a:lvl2pPr marL="590281" indent="0" algn="ctr">
              <a:buNone/>
              <a:defRPr sz="2600"/>
            </a:lvl2pPr>
            <a:lvl3pPr marL="1180562" indent="0" algn="ctr">
              <a:buNone/>
              <a:defRPr sz="2300"/>
            </a:lvl3pPr>
            <a:lvl4pPr marL="1770843" indent="0" algn="ctr">
              <a:buNone/>
              <a:defRPr sz="2100"/>
            </a:lvl4pPr>
            <a:lvl5pPr marL="2361125" indent="0" algn="ctr">
              <a:buNone/>
              <a:defRPr sz="2100"/>
            </a:lvl5pPr>
            <a:lvl6pPr marL="2951406" indent="0" algn="ctr">
              <a:buNone/>
              <a:defRPr sz="2100"/>
            </a:lvl6pPr>
            <a:lvl7pPr marL="3541686" indent="0" algn="ctr">
              <a:buNone/>
              <a:defRPr sz="2100"/>
            </a:lvl7pPr>
            <a:lvl8pPr marL="4131966" indent="0" algn="ctr">
              <a:buNone/>
              <a:defRPr sz="2100"/>
            </a:lvl8pPr>
            <a:lvl9pPr marL="4722247" indent="0" algn="ctr">
              <a:buNone/>
              <a:defRPr sz="21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0574" y="7142069"/>
            <a:ext cx="3078242" cy="410259"/>
          </a:xfrm>
          <a:prstGeom prst="rect">
            <a:avLst/>
          </a:prstGeom>
        </p:spPr>
        <p:txBody>
          <a:bodyPr lIns="107099" tIns="53550" rIns="107099" bIns="53550"/>
          <a:lstStyle/>
          <a:p>
            <a:fld id="{03C0729D-6DE3-4785-BDC3-95AD7889F248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31859" y="7142069"/>
            <a:ext cx="4617363" cy="410259"/>
          </a:xfrm>
          <a:prstGeom prst="rect">
            <a:avLst/>
          </a:prstGeom>
        </p:spPr>
        <p:txBody>
          <a:bodyPr lIns="107099" tIns="53550" rIns="107099" bIns="53550"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62259" y="7142069"/>
            <a:ext cx="3078242" cy="410259"/>
          </a:xfrm>
          <a:prstGeom prst="rect">
            <a:avLst/>
          </a:prstGeom>
        </p:spPr>
        <p:txBody>
          <a:bodyPr lIns="107099" tIns="53550" rIns="107099" bIns="53550"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38702" y="355966"/>
            <a:ext cx="1636404" cy="375531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1071136" y="365709"/>
            <a:ext cx="708237" cy="12061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/>
            <a:endParaRPr lang="ru-RU" sz="1900"/>
          </a:p>
        </p:txBody>
      </p:sp>
    </p:spTree>
    <p:extLst>
      <p:ext uri="{BB962C8B-B14F-4D97-AF65-F5344CB8AC3E}">
        <p14:creationId xmlns:p14="http://schemas.microsoft.com/office/powerpoint/2010/main" val="420016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4" y="2823437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06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6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649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43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37426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6322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7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37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784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1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4780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98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7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614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1" y="1661581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79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6936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6"/>
            <a:ext cx="11799928" cy="1489417"/>
          </a:xfrm>
          <a:prstGeom prst="rect">
            <a:avLst/>
          </a:prstGeom>
        </p:spPr>
        <p:txBody>
          <a:bodyPr lIns="102568" tIns="51284" rIns="102568" bIns="5128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6"/>
            <a:ext cx="11799928" cy="4889212"/>
          </a:xfrm>
          <a:prstGeom prst="rect">
            <a:avLst/>
          </a:prstGeom>
        </p:spPr>
        <p:txBody>
          <a:bodyPr lIns="102568" tIns="51284" rIns="102568" bIns="51284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4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/>
              <a:pPr>
                <a:defRPr/>
              </a:pPr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6" y="7142170"/>
            <a:ext cx="4616451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30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676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1" y="2823436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811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6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35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3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39671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4096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2823429"/>
            <a:ext cx="4435506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2823429"/>
            <a:ext cx="4422398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27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602397"/>
            <a:ext cx="4435506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1214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40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8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4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32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66" y="1661578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597973"/>
            <a:ext cx="4435506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4" y="2568577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6941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73785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5" y="282342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05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50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5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64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5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045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7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37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8658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4213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400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7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81" y="1602400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45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5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83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82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747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495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243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6991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561" indent="-342561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Arial" charset="0"/>
        </a:defRPr>
      </a:lvl1pPr>
      <a:lvl2pPr marL="742216" indent="-285467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1870" indent="-228373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8617" indent="-22837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5363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2111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8859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5609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2356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2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303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7" y="6903004"/>
            <a:ext cx="2121357" cy="410259"/>
          </a:xfrm>
          <a:prstGeom prst="rect">
            <a:avLst/>
          </a:prstGeom>
        </p:spPr>
        <p:txBody>
          <a:bodyPr vert="horz" lIns="120668" tIns="60333" rIns="120668" bIns="60333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8" y="560701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8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8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8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75" tIns="67039" rIns="134075" bIns="670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3336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336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336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388" indent="-251388" algn="l" defTabSz="603336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336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336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339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1673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010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8345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33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671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005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339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6672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00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343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667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1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302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7" y="6903001"/>
            <a:ext cx="2121357" cy="410259"/>
          </a:xfrm>
          <a:prstGeom prst="rect">
            <a:avLst/>
          </a:prstGeom>
        </p:spPr>
        <p:txBody>
          <a:bodyPr vert="horz" lIns="120686" tIns="60343" rIns="120686" bIns="60343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8" y="560700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8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8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8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94" tIns="67049" rIns="134094" bIns="670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3429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429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429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28" indent="-251428" algn="l" defTabSz="603429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429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429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853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2281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709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9137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429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856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282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711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138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566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994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7422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8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299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5" y="6902999"/>
            <a:ext cx="2121357" cy="410259"/>
          </a:xfrm>
          <a:prstGeom prst="rect">
            <a:avLst/>
          </a:prstGeom>
        </p:spPr>
        <p:txBody>
          <a:bodyPr vert="horz" lIns="120737" tIns="60368" rIns="120737" bIns="60368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4" y="560697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3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5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2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51" tIns="67077" rIns="134151" bIns="670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3688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688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688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537" indent="-251537" algn="l" defTabSz="603688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688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688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0279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967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654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1341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8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375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062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74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18436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2123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5812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2949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7200577" y="-160638"/>
            <a:ext cx="7610706" cy="6360465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25644" y="5244453"/>
            <a:ext cx="4923072" cy="6180088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 defTabSz="53549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11967367" y="6298041"/>
            <a:ext cx="2782217" cy="2521239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 defTabSz="53549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8208690" y="-870081"/>
            <a:ext cx="2084371" cy="188930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7854" y="320106"/>
            <a:ext cx="1040416" cy="222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 defTabSz="535499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11326" y="7221159"/>
            <a:ext cx="724567" cy="387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03230" y="5605902"/>
            <a:ext cx="9697747" cy="192795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78231" y="5774843"/>
            <a:ext cx="9214086" cy="1439536"/>
          </a:xfrm>
          <a:prstGeom prst="rect">
            <a:avLst/>
          </a:prstGeom>
        </p:spPr>
        <p:txBody>
          <a:bodyPr wrap="square" lIns="107099" tIns="53550" rIns="107099" bIns="53550">
            <a:spAutoFit/>
          </a:bodyPr>
          <a:lstStyle/>
          <a:p>
            <a:pPr>
              <a:defRPr/>
            </a:pPr>
            <a:r>
              <a:rPr lang="ru-RU" sz="2400" b="1" spc="176" dirty="0" smtClean="0">
                <a:solidFill>
                  <a:schemeClr val="bg1"/>
                </a:solidFill>
              </a:rPr>
              <a:t>Решетникова</a:t>
            </a:r>
          </a:p>
          <a:p>
            <a:pPr>
              <a:defRPr/>
            </a:pPr>
            <a:r>
              <a:rPr lang="ru-RU" sz="2400" b="1" spc="176" dirty="0" smtClean="0">
                <a:solidFill>
                  <a:schemeClr val="bg1"/>
                </a:solidFill>
              </a:rPr>
              <a:t>Елена Владимировна</a:t>
            </a:r>
            <a:endParaRPr lang="en-US" sz="2400" b="1" spc="176" dirty="0">
              <a:solidFill>
                <a:schemeClr val="bg1"/>
              </a:solidFill>
            </a:endParaRPr>
          </a:p>
          <a:p>
            <a:pPr lvl="0">
              <a:lnSpc>
                <a:spcPct val="107000"/>
              </a:lnSpc>
              <a:defRPr/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комитет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развитию малого, среднего бизнеса и потребительского рынка Ленинградской области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429762" y="261906"/>
            <a:ext cx="1962979" cy="535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/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078230" y="1598379"/>
            <a:ext cx="10769767" cy="4176464"/>
          </a:xfrm>
          <a:prstGeom prst="rect">
            <a:avLst/>
          </a:prstGeom>
        </p:spPr>
        <p:txBody>
          <a:bodyPr vert="horz" lIns="107099" tIns="53550" rIns="107099" bIns="53550" rtlCol="0" anchor="b">
            <a:no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535499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3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Областной закон </a:t>
            </a:r>
            <a:r>
              <a:rPr lang="ru-RU" sz="34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Ленинградской </a:t>
            </a:r>
            <a:r>
              <a:rPr lang="ru-RU" sz="3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области от 21 июня 2022 года №66-оз</a:t>
            </a:r>
            <a:br>
              <a:rPr lang="ru-RU" sz="3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</a:br>
            <a:r>
              <a:rPr lang="ru-RU" sz="3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«О </a:t>
            </a:r>
            <a:r>
              <a:rPr lang="ru-RU" sz="34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внесении изменений в областной закон </a:t>
            </a:r>
            <a:r>
              <a:rPr lang="ru-RU" sz="3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«Об </a:t>
            </a:r>
            <a:r>
              <a:rPr lang="ru-RU" sz="34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административных </a:t>
            </a:r>
            <a:r>
              <a:rPr lang="ru-RU" sz="3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правонарушениях»</a:t>
            </a:r>
          </a:p>
          <a:p>
            <a:pPr algn="l" defTabSz="535499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3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/>
            </a:r>
            <a:br>
              <a:rPr lang="ru-RU" sz="3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</a:br>
            <a:endParaRPr lang="ru-RU" sz="34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48"/>
          <a:stretch/>
        </p:blipFill>
        <p:spPr bwMode="auto">
          <a:xfrm>
            <a:off x="12025115" y="2594632"/>
            <a:ext cx="1396785" cy="2107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799977" y="201457"/>
            <a:ext cx="3545799" cy="699077"/>
          </a:xfrm>
          <a:prstGeom prst="rect">
            <a:avLst/>
          </a:prstGeom>
          <a:noFill/>
        </p:spPr>
        <p:txBody>
          <a:bodyPr wrap="square" lIns="107099" tIns="53550" rIns="107099" bIns="53550" rtlCol="0">
            <a:spAutoFit/>
          </a:bodyPr>
          <a:lstStyle/>
          <a:p>
            <a:pPr defTabSz="53549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56221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ПРАВИТЕЛЬСТВО </a:t>
            </a:r>
          </a:p>
          <a:p>
            <a:pPr defTabSz="53549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56221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ЛЕНИНГРАДСКОЙ ОБЛАСТИ</a:t>
            </a:r>
          </a:p>
        </p:txBody>
      </p:sp>
      <p:pic>
        <p:nvPicPr>
          <p:cNvPr id="16" name="Picture 4" descr="D:\иконки\герб.png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562212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897" y="252462"/>
            <a:ext cx="576064" cy="6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49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2385153" y="1041455"/>
            <a:ext cx="1461148" cy="1398943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7"/>
          <a:stretch/>
        </p:blipFill>
        <p:spPr bwMode="auto">
          <a:xfrm>
            <a:off x="11484958" y="57363"/>
            <a:ext cx="2116846" cy="78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6332" y="1740927"/>
            <a:ext cx="5133753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ru-RU" sz="2400" dirty="0">
              <a:solidFill>
                <a:srgbClr val="8E2416"/>
              </a:solidFill>
              <a:latin typeface="Arial Black" panose="020B0A040201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5613" y="4898332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79897" y="684510"/>
            <a:ext cx="122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spc="-150" dirty="0" smtClean="0">
                <a:solidFill>
                  <a:srgbClr val="ED5338"/>
                </a:solidFill>
                <a:latin typeface="Arial Black" panose="020B0A040201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Изменения размеров штрафов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9897" y="3091663"/>
            <a:ext cx="12089188" cy="3065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ФИЗИЧЕСКИЕ ЛИЦА	       </a:t>
            </a:r>
            <a:r>
              <a:rPr lang="ru-RU" sz="2400" b="1" strike="sngStrike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1500</a:t>
            </a: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    	→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1500 до 5000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FF0000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ДОЛЖНОСТНЫЕ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ЛИЦА	</a:t>
            </a:r>
            <a:r>
              <a:rPr lang="ru-RU" sz="2400" b="1" strike="sngStrike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1500 до 4000</a:t>
            </a: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   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	→	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5000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20000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ПРЕДПРИНИМАТЕЛИ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	</a:t>
            </a:r>
            <a:r>
              <a:rPr lang="ru-RU" sz="2400" b="1" strike="sngStrike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не установлена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	→	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5000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20000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ЮРИДИЧЕСКИЕ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ЛИЦА	</a:t>
            </a:r>
            <a:r>
              <a:rPr lang="ru-RU" sz="2400" b="1" strike="sngStrike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не установлена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	→	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10000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40000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48897" y="6439034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9897" y="1622936"/>
            <a:ext cx="117757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Статья 3.3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 smtClean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Торговля в не отведенных для этого местах</a:t>
            </a:r>
          </a:p>
        </p:txBody>
      </p:sp>
    </p:spTree>
    <p:extLst>
      <p:ext uri="{BB962C8B-B14F-4D97-AF65-F5344CB8AC3E}">
        <p14:creationId xmlns:p14="http://schemas.microsoft.com/office/powerpoint/2010/main" val="425760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2385153" y="1041455"/>
            <a:ext cx="1461148" cy="1398943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7"/>
          <a:stretch/>
        </p:blipFill>
        <p:spPr bwMode="auto">
          <a:xfrm>
            <a:off x="11484958" y="57363"/>
            <a:ext cx="2116846" cy="78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6332" y="1740927"/>
            <a:ext cx="5133753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ru-RU" sz="2400" dirty="0">
              <a:solidFill>
                <a:srgbClr val="8E2416"/>
              </a:solidFill>
              <a:latin typeface="Arial Black" panose="020B0A040201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5613" y="4898332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79897" y="684510"/>
            <a:ext cx="122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spc="-150" dirty="0" smtClean="0">
                <a:solidFill>
                  <a:srgbClr val="ED5338"/>
                </a:solidFill>
                <a:latin typeface="Arial Black" panose="020B0A040201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Изменения размеров штрафов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9897" y="3091663"/>
            <a:ext cx="12089188" cy="3065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ФИЗИЧЕСКИЕ ЛИЦА	</a:t>
            </a:r>
            <a:r>
              <a:rPr lang="ru-RU" sz="2400" b="1" strike="sngStrike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3000 до 5000</a:t>
            </a: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    	→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3000 до 5000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FF0000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ДОЛЖНОСТНЫЕ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ЛИЦА	</a:t>
            </a:r>
            <a:r>
              <a:rPr lang="ru-RU" sz="2400" b="1" strike="sngStrike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5000 до 10000</a:t>
            </a: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	→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	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5000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20000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ПРЕДПРИНИМАТЕЛИ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	</a:t>
            </a:r>
            <a:r>
              <a:rPr lang="ru-RU" sz="2400" b="1" strike="sngStrike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не установлена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	→	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5000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20000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ЮРИДИЧЕСКИЕ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ЛИЦА	</a:t>
            </a:r>
            <a:r>
              <a:rPr lang="ru-RU" sz="2400" b="1" strike="sngStrike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15000 </a:t>
            </a:r>
            <a:r>
              <a:rPr lang="ru-RU" sz="2400" b="1" strike="sngStrike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strike="sngStrike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30000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	→	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10000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40000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48897" y="6439034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9897" y="1622936"/>
            <a:ext cx="117757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Статья 3.7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 smtClean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Размещение </a:t>
            </a: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нестационарных торговых объектов с нарушением схемы размещения нестационарных торговых объектов</a:t>
            </a:r>
          </a:p>
        </p:txBody>
      </p:sp>
    </p:spTree>
    <p:extLst>
      <p:ext uri="{BB962C8B-B14F-4D97-AF65-F5344CB8AC3E}">
        <p14:creationId xmlns:p14="http://schemas.microsoft.com/office/powerpoint/2010/main" val="408286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2385153" y="1041455"/>
            <a:ext cx="1461148" cy="1398943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7"/>
          <a:stretch/>
        </p:blipFill>
        <p:spPr bwMode="auto">
          <a:xfrm>
            <a:off x="11484958" y="57363"/>
            <a:ext cx="2116846" cy="78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6332" y="1740927"/>
            <a:ext cx="5133753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ru-RU" sz="2400" dirty="0">
              <a:solidFill>
                <a:srgbClr val="8E2416"/>
              </a:solidFill>
              <a:latin typeface="Arial Black" panose="020B0A040201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5613" y="4898332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79897" y="684510"/>
            <a:ext cx="122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spc="-150" dirty="0" smtClean="0">
                <a:solidFill>
                  <a:srgbClr val="ED5338"/>
                </a:solidFill>
                <a:latin typeface="Arial Black" panose="020B0A040201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Новая ответственность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9897" y="3091663"/>
            <a:ext cx="12089188" cy="317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Ч.1</a:t>
            </a: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. Нарушение организатором ярмарки установленного нормативным правовым актом Ленинградской области порядка организации </a:t>
            </a: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ярмарок</a:t>
            </a: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i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(за </a:t>
            </a:r>
            <a:r>
              <a:rPr lang="ru-RU" i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исключением случаев, установленных частями 2 и 3 настоящей </a:t>
            </a:r>
            <a:r>
              <a:rPr lang="ru-RU" i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статьи), </a:t>
            </a:r>
            <a:r>
              <a:rPr lang="ru-RU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который установлен приложением 3 к ПП ЛО №120 от 29.05.2007 (в ред. от 16.05.2022)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562212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ФИЗИЧЕСКИЕ ЛИЦА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3000 до 5000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ДОЛЖНОСТНЫЕ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ЛИЦА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5000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20000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ПРЕДПРИНИМАТЕЛИ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5000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20000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ЮРИДИЧЕСКИЕ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ЛИЦА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10000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40000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48897" y="6439034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9897" y="1622936"/>
            <a:ext cx="117757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Статья 3.8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 smtClean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Нарушение порядка организации ярмарок и продажи товаров на </a:t>
            </a: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них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на </a:t>
            </a: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территории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27581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2385153" y="1041455"/>
            <a:ext cx="1461148" cy="1398943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7"/>
          <a:stretch/>
        </p:blipFill>
        <p:spPr bwMode="auto">
          <a:xfrm>
            <a:off x="11484958" y="57363"/>
            <a:ext cx="2116846" cy="78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6332" y="1740927"/>
            <a:ext cx="5133753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ru-RU" sz="2400" dirty="0">
              <a:solidFill>
                <a:srgbClr val="8E2416"/>
              </a:solidFill>
              <a:latin typeface="Arial Black" panose="020B0A040201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5613" y="4898332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79897" y="684510"/>
            <a:ext cx="122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spc="-150" dirty="0" smtClean="0">
                <a:solidFill>
                  <a:srgbClr val="ED5338"/>
                </a:solidFill>
                <a:latin typeface="Arial Black" panose="020B0A040201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Новая ответственность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9897" y="3091663"/>
            <a:ext cx="12089188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Ч.2</a:t>
            </a: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. Нарушение организатором ярмарки установленных органами местного самоуправления муниципальных образований Ленинградской области общих (рамочных) требований к внешнему виду и оформлению </a:t>
            </a: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ярмарки</a:t>
            </a:r>
            <a:endParaRPr lang="ru-RU" i="1" dirty="0" smtClean="0">
              <a:solidFill>
                <a:srgbClr val="562212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562212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ДОЛЖНОСТНЫЕ ЛИЦА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5000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20000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FF0000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ЮРИДИЧЕСКИЕ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ЛИЦА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10000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40000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48897" y="6439034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9897" y="1622936"/>
            <a:ext cx="117757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Статья 3.8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 smtClean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Нарушение порядка организации ярмарок и продажи товаров на </a:t>
            </a: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них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на </a:t>
            </a: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территории Ленинградской области</a:t>
            </a:r>
          </a:p>
        </p:txBody>
      </p:sp>
      <p:grpSp>
        <p:nvGrpSpPr>
          <p:cNvPr id="12" name="Группа 38"/>
          <p:cNvGrpSpPr>
            <a:grpSpLocks/>
          </p:cNvGrpSpPr>
          <p:nvPr/>
        </p:nvGrpSpPr>
        <p:grpSpPr bwMode="auto">
          <a:xfrm>
            <a:off x="8208689" y="3924870"/>
            <a:ext cx="5256584" cy="3018070"/>
            <a:chOff x="6156176" y="2276871"/>
            <a:chExt cx="3201888" cy="3673217"/>
          </a:xfrm>
          <a:solidFill>
            <a:srgbClr val="ED5338"/>
          </a:solidFill>
        </p:grpSpPr>
        <p:grpSp>
          <p:nvGrpSpPr>
            <p:cNvPr id="13" name="Группа 16"/>
            <p:cNvGrpSpPr>
              <a:grpSpLocks/>
            </p:cNvGrpSpPr>
            <p:nvPr/>
          </p:nvGrpSpPr>
          <p:grpSpPr bwMode="auto">
            <a:xfrm>
              <a:off x="6156176" y="2276871"/>
              <a:ext cx="2592968" cy="3063384"/>
              <a:chOff x="6156176" y="2276872"/>
              <a:chExt cx="2592968" cy="2592405"/>
            </a:xfrm>
            <a:grpFill/>
          </p:grpSpPr>
          <p:sp>
            <p:nvSpPr>
              <p:cNvPr id="29" name="Загнутый угол 7"/>
              <p:cNvSpPr/>
              <p:nvPr/>
            </p:nvSpPr>
            <p:spPr>
              <a:xfrm>
                <a:off x="6156176" y="2276872"/>
                <a:ext cx="2592968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TextBox 8"/>
              <p:cNvSpPr txBox="1">
                <a:spLocks noChangeArrowheads="1"/>
              </p:cNvSpPr>
              <p:nvPr/>
            </p:nvSpPr>
            <p:spPr bwMode="auto">
              <a:xfrm>
                <a:off x="6228087" y="3151244"/>
                <a:ext cx="2448466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14" name="Группа 26"/>
            <p:cNvGrpSpPr>
              <a:grpSpLocks/>
            </p:cNvGrpSpPr>
            <p:nvPr/>
          </p:nvGrpSpPr>
          <p:grpSpPr bwMode="auto">
            <a:xfrm>
              <a:off x="6308968" y="2429329"/>
              <a:ext cx="2591845" cy="3063382"/>
              <a:chOff x="6156568" y="2276921"/>
              <a:chExt cx="2591845" cy="2592404"/>
            </a:xfrm>
            <a:grpFill/>
          </p:grpSpPr>
          <p:sp>
            <p:nvSpPr>
              <p:cNvPr id="27" name="Загнутый угол 26"/>
              <p:cNvSpPr/>
              <p:nvPr/>
            </p:nvSpPr>
            <p:spPr>
              <a:xfrm>
                <a:off x="6156568" y="2276921"/>
                <a:ext cx="2591845" cy="2592404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TextBox 28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16" name="Группа 29"/>
            <p:cNvGrpSpPr>
              <a:grpSpLocks/>
            </p:cNvGrpSpPr>
            <p:nvPr/>
          </p:nvGrpSpPr>
          <p:grpSpPr bwMode="auto">
            <a:xfrm>
              <a:off x="6461760" y="2580496"/>
              <a:ext cx="2590721" cy="3063382"/>
              <a:chOff x="6156960" y="2275878"/>
              <a:chExt cx="2590721" cy="2592404"/>
            </a:xfrm>
            <a:grpFill/>
          </p:grpSpPr>
          <p:sp>
            <p:nvSpPr>
              <p:cNvPr id="24" name="Загнутый угол 23"/>
              <p:cNvSpPr/>
              <p:nvPr/>
            </p:nvSpPr>
            <p:spPr>
              <a:xfrm>
                <a:off x="6156960" y="2275878"/>
                <a:ext cx="2590721" cy="2592404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TextBox 31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17" name="Группа 32"/>
            <p:cNvGrpSpPr>
              <a:grpSpLocks/>
            </p:cNvGrpSpPr>
            <p:nvPr/>
          </p:nvGrpSpPr>
          <p:grpSpPr bwMode="auto">
            <a:xfrm>
              <a:off x="6613429" y="2734247"/>
              <a:ext cx="2591844" cy="3063384"/>
              <a:chOff x="6156229" y="2277020"/>
              <a:chExt cx="2591844" cy="2592405"/>
            </a:xfrm>
            <a:grpFill/>
          </p:grpSpPr>
          <p:sp>
            <p:nvSpPr>
              <p:cNvPr id="22" name="Загнутый угол 21"/>
              <p:cNvSpPr/>
              <p:nvPr/>
            </p:nvSpPr>
            <p:spPr>
              <a:xfrm>
                <a:off x="6156229" y="2277020"/>
                <a:ext cx="2591844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TextBox 34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18" name="Группа 35"/>
            <p:cNvGrpSpPr>
              <a:grpSpLocks/>
            </p:cNvGrpSpPr>
            <p:nvPr/>
          </p:nvGrpSpPr>
          <p:grpSpPr bwMode="auto">
            <a:xfrm>
              <a:off x="6765097" y="2886705"/>
              <a:ext cx="2592967" cy="3063383"/>
              <a:chOff x="6155497" y="2277069"/>
              <a:chExt cx="2592967" cy="2592405"/>
            </a:xfrm>
            <a:grpFill/>
          </p:grpSpPr>
          <p:sp>
            <p:nvSpPr>
              <p:cNvPr id="19" name="Загнутый угол 18"/>
              <p:cNvSpPr/>
              <p:nvPr/>
            </p:nvSpPr>
            <p:spPr>
              <a:xfrm>
                <a:off x="6155497" y="2277069"/>
                <a:ext cx="2592967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TextBox 37"/>
              <p:cNvSpPr txBox="1">
                <a:spLocks noChangeArrowheads="1"/>
              </p:cNvSpPr>
              <p:nvPr/>
            </p:nvSpPr>
            <p:spPr bwMode="auto">
              <a:xfrm>
                <a:off x="6228522" y="2714422"/>
                <a:ext cx="2448040" cy="49901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 sz="3600" b="1" dirty="0">
                  <a:solidFill>
                    <a:srgbClr val="C0504D">
                      <a:lumMod val="50000"/>
                    </a:srgbClr>
                  </a:solidFill>
                </a:endParaRP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9360817" y="4572942"/>
            <a:ext cx="39988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ПОСТАНОВЛЕНИЕ</a:t>
            </a:r>
          </a:p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АДМИНИСТРАЦИИ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 smtClean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Общие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рамочные) требования</a:t>
            </a:r>
            <a:b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к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внешнему виду и оформлению ярмарки</a:t>
            </a:r>
          </a:p>
        </p:txBody>
      </p:sp>
    </p:spTree>
    <p:extLst>
      <p:ext uri="{BB962C8B-B14F-4D97-AF65-F5344CB8AC3E}">
        <p14:creationId xmlns:p14="http://schemas.microsoft.com/office/powerpoint/2010/main" val="4184542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2385153" y="1041455"/>
            <a:ext cx="1461148" cy="1398943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7"/>
          <a:stretch/>
        </p:blipFill>
        <p:spPr bwMode="auto">
          <a:xfrm>
            <a:off x="11484958" y="57363"/>
            <a:ext cx="2116846" cy="78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6332" y="1740927"/>
            <a:ext cx="5133753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ru-RU" sz="2400" dirty="0">
              <a:solidFill>
                <a:srgbClr val="8E2416"/>
              </a:solidFill>
              <a:latin typeface="Arial Black" panose="020B0A040201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5613" y="4898332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79897" y="684510"/>
            <a:ext cx="122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spc="-150" dirty="0" smtClean="0">
                <a:solidFill>
                  <a:srgbClr val="ED5338"/>
                </a:solidFill>
                <a:latin typeface="Arial Black" panose="020B0A040201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Новая ответственность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9897" y="3091663"/>
            <a:ext cx="12089188" cy="349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Ч.3</a:t>
            </a: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. Нарушение требований к организации продажи товаров (выполнения работ, оказания </a:t>
            </a: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услуг)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на </a:t>
            </a: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ярмарках на территории Ленинградской области, установленных нормативным правовым актом Ленинградской </a:t>
            </a: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области </a:t>
            </a:r>
            <a:r>
              <a:rPr lang="ru-RU" i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(если </a:t>
            </a:r>
            <a:r>
              <a:rPr lang="ru-RU" i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эти действия не содержат состава административного правонарушения, предусмотренного Кодексом Российской Федерации об административных </a:t>
            </a:r>
            <a:r>
              <a:rPr lang="ru-RU" i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правонарушениях)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562212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ФИЗИЧЕСКИЕ ЛИЦА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3000 до 5000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ДОЛЖНОСТНЫЕ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ЛИЦА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5000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20000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ПРЕДПРИНИМАТЕЛИ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5000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20000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ЮРИДИЧЕСКИЕ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ЛИЦА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10000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40000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48897" y="6439034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9897" y="1622936"/>
            <a:ext cx="117757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Статья 3.8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 smtClean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Нарушение порядка организации ярмарок и продажи товаров на </a:t>
            </a: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них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на </a:t>
            </a: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территории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57432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2385153" y="1041455"/>
            <a:ext cx="1461148" cy="1398943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7"/>
          <a:stretch/>
        </p:blipFill>
        <p:spPr bwMode="auto">
          <a:xfrm>
            <a:off x="11484958" y="57363"/>
            <a:ext cx="2116846" cy="78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6332" y="1740927"/>
            <a:ext cx="5133753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ru-RU" sz="2400" dirty="0">
              <a:solidFill>
                <a:srgbClr val="8E2416"/>
              </a:solidFill>
              <a:latin typeface="Arial Black" panose="020B0A040201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5613" y="4898332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79897" y="684510"/>
            <a:ext cx="122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spc="-150" dirty="0" smtClean="0">
                <a:solidFill>
                  <a:srgbClr val="ED5338"/>
                </a:solidFill>
                <a:latin typeface="Arial Black" panose="020B0A040201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Новая ответственность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9897" y="3091663"/>
            <a:ext cx="12089188" cy="285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Нарушение установленных правилами благоустройства территории муниципального образования требований к внешнему виду нестационарных торговых объектов и (или) порядка его </a:t>
            </a: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согласования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562212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ФИЗИЧЕСКИЕ ЛИЦА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3000 до 5000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ДОЛЖНОСТНЫЕ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ЛИЦА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5000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20000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ПРЕДПРИНИМАТЕЛИ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5000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20000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ЮРИДИЧЕСКИЕ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ЛИЦА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10000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40000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48897" y="6439034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9897" y="1622936"/>
            <a:ext cx="117757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Статья 4.11-1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 smtClean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Нарушение требований к внешнему виду нестационарных торговых </a:t>
            </a: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объектов</a:t>
            </a:r>
            <a:b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и </a:t>
            </a: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(или) порядка его согласования</a:t>
            </a:r>
          </a:p>
        </p:txBody>
      </p:sp>
      <p:grpSp>
        <p:nvGrpSpPr>
          <p:cNvPr id="12" name="Группа 38"/>
          <p:cNvGrpSpPr>
            <a:grpSpLocks/>
          </p:cNvGrpSpPr>
          <p:nvPr/>
        </p:nvGrpSpPr>
        <p:grpSpPr bwMode="auto">
          <a:xfrm>
            <a:off x="8208689" y="3924870"/>
            <a:ext cx="5256584" cy="3018070"/>
            <a:chOff x="6156176" y="2276871"/>
            <a:chExt cx="3201888" cy="3673217"/>
          </a:xfrm>
          <a:solidFill>
            <a:srgbClr val="ED5338"/>
          </a:solidFill>
        </p:grpSpPr>
        <p:grpSp>
          <p:nvGrpSpPr>
            <p:cNvPr id="13" name="Группа 16"/>
            <p:cNvGrpSpPr>
              <a:grpSpLocks/>
            </p:cNvGrpSpPr>
            <p:nvPr/>
          </p:nvGrpSpPr>
          <p:grpSpPr bwMode="auto">
            <a:xfrm>
              <a:off x="6156176" y="2276871"/>
              <a:ext cx="2592968" cy="3063384"/>
              <a:chOff x="6156176" y="2276872"/>
              <a:chExt cx="2592968" cy="2592405"/>
            </a:xfrm>
            <a:grpFill/>
          </p:grpSpPr>
          <p:sp>
            <p:nvSpPr>
              <p:cNvPr id="29" name="Загнутый угол 7"/>
              <p:cNvSpPr/>
              <p:nvPr/>
            </p:nvSpPr>
            <p:spPr>
              <a:xfrm>
                <a:off x="6156176" y="2276872"/>
                <a:ext cx="2592968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TextBox 8"/>
              <p:cNvSpPr txBox="1">
                <a:spLocks noChangeArrowheads="1"/>
              </p:cNvSpPr>
              <p:nvPr/>
            </p:nvSpPr>
            <p:spPr bwMode="auto">
              <a:xfrm>
                <a:off x="6228087" y="3151244"/>
                <a:ext cx="2448466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14" name="Группа 26"/>
            <p:cNvGrpSpPr>
              <a:grpSpLocks/>
            </p:cNvGrpSpPr>
            <p:nvPr/>
          </p:nvGrpSpPr>
          <p:grpSpPr bwMode="auto">
            <a:xfrm>
              <a:off x="6308968" y="2429329"/>
              <a:ext cx="2591845" cy="3063382"/>
              <a:chOff x="6156568" y="2276921"/>
              <a:chExt cx="2591845" cy="2592404"/>
            </a:xfrm>
            <a:grpFill/>
          </p:grpSpPr>
          <p:sp>
            <p:nvSpPr>
              <p:cNvPr id="27" name="Загнутый угол 26"/>
              <p:cNvSpPr/>
              <p:nvPr/>
            </p:nvSpPr>
            <p:spPr>
              <a:xfrm>
                <a:off x="6156568" y="2276921"/>
                <a:ext cx="2591845" cy="2592404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TextBox 28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16" name="Группа 29"/>
            <p:cNvGrpSpPr>
              <a:grpSpLocks/>
            </p:cNvGrpSpPr>
            <p:nvPr/>
          </p:nvGrpSpPr>
          <p:grpSpPr bwMode="auto">
            <a:xfrm>
              <a:off x="6461760" y="2580496"/>
              <a:ext cx="2590721" cy="3063382"/>
              <a:chOff x="6156960" y="2275878"/>
              <a:chExt cx="2590721" cy="2592404"/>
            </a:xfrm>
            <a:grpFill/>
          </p:grpSpPr>
          <p:sp>
            <p:nvSpPr>
              <p:cNvPr id="24" name="Загнутый угол 23"/>
              <p:cNvSpPr/>
              <p:nvPr/>
            </p:nvSpPr>
            <p:spPr>
              <a:xfrm>
                <a:off x="6156960" y="2275878"/>
                <a:ext cx="2590721" cy="2592404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TextBox 31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17" name="Группа 32"/>
            <p:cNvGrpSpPr>
              <a:grpSpLocks/>
            </p:cNvGrpSpPr>
            <p:nvPr/>
          </p:nvGrpSpPr>
          <p:grpSpPr bwMode="auto">
            <a:xfrm>
              <a:off x="6613429" y="2734247"/>
              <a:ext cx="2591844" cy="3063384"/>
              <a:chOff x="6156229" y="2277020"/>
              <a:chExt cx="2591844" cy="2592405"/>
            </a:xfrm>
            <a:grpFill/>
          </p:grpSpPr>
          <p:sp>
            <p:nvSpPr>
              <p:cNvPr id="22" name="Загнутый угол 21"/>
              <p:cNvSpPr/>
              <p:nvPr/>
            </p:nvSpPr>
            <p:spPr>
              <a:xfrm>
                <a:off x="6156229" y="2277020"/>
                <a:ext cx="2591844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TextBox 34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18" name="Группа 35"/>
            <p:cNvGrpSpPr>
              <a:grpSpLocks/>
            </p:cNvGrpSpPr>
            <p:nvPr/>
          </p:nvGrpSpPr>
          <p:grpSpPr bwMode="auto">
            <a:xfrm>
              <a:off x="6765097" y="2886705"/>
              <a:ext cx="2592967" cy="3063383"/>
              <a:chOff x="6155497" y="2277069"/>
              <a:chExt cx="2592967" cy="2592405"/>
            </a:xfrm>
            <a:grpFill/>
          </p:grpSpPr>
          <p:sp>
            <p:nvSpPr>
              <p:cNvPr id="19" name="Загнутый угол 18"/>
              <p:cNvSpPr/>
              <p:nvPr/>
            </p:nvSpPr>
            <p:spPr>
              <a:xfrm>
                <a:off x="6155497" y="2277069"/>
                <a:ext cx="2592967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TextBox 37"/>
              <p:cNvSpPr txBox="1">
                <a:spLocks noChangeArrowheads="1"/>
              </p:cNvSpPr>
              <p:nvPr/>
            </p:nvSpPr>
            <p:spPr bwMode="auto">
              <a:xfrm>
                <a:off x="6228522" y="2714422"/>
                <a:ext cx="2448040" cy="49901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 sz="3600" b="1" dirty="0">
                  <a:solidFill>
                    <a:srgbClr val="C0504D">
                      <a:lumMod val="50000"/>
                    </a:srgbClr>
                  </a:solidFill>
                </a:endParaRP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9360817" y="4572942"/>
            <a:ext cx="39988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ПРАВИЛА БЛАГОУСТРОЙСТВА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 smtClean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Требования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к внешнему виду нестационарных торговых объектов и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порядок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его согласования</a:t>
            </a:r>
          </a:p>
        </p:txBody>
      </p:sp>
    </p:spTree>
    <p:extLst>
      <p:ext uri="{BB962C8B-B14F-4D97-AF65-F5344CB8AC3E}">
        <p14:creationId xmlns:p14="http://schemas.microsoft.com/office/powerpoint/2010/main" val="2371688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2385153" y="1041455"/>
            <a:ext cx="1461148" cy="1398943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7"/>
          <a:stretch/>
        </p:blipFill>
        <p:spPr bwMode="auto">
          <a:xfrm>
            <a:off x="11484958" y="57363"/>
            <a:ext cx="2116846" cy="78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6332" y="1740927"/>
            <a:ext cx="5133753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ru-RU" sz="2400" dirty="0">
              <a:solidFill>
                <a:srgbClr val="8E2416"/>
              </a:solidFill>
              <a:latin typeface="Arial Black" panose="020B0A040201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5613" y="4898332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79897" y="684510"/>
            <a:ext cx="122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spc="-150" dirty="0" smtClean="0">
                <a:solidFill>
                  <a:srgbClr val="ED5338"/>
                </a:solidFill>
                <a:latin typeface="Arial Black" panose="020B0A040201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Новая ответственность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9897" y="3091663"/>
            <a:ext cx="12089188" cy="285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Нарушение установленных правилами благоустройства территории муниципального образования требований к содержанию, внешнему виду ограждающих конструкций зданий, строений</a:t>
            </a:r>
            <a:r>
              <a:rPr lang="ru-RU" b="1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, </a:t>
            </a:r>
            <a:r>
              <a:rPr lang="ru-RU" b="1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сооружений</a:t>
            </a:r>
            <a:endParaRPr lang="ru-RU" b="1" dirty="0" smtClean="0">
              <a:solidFill>
                <a:srgbClr val="562212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562212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ФИЗИЧЕСКИЕ ЛИЦА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3000 до 5000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ДОЛЖНОСТНЫЕ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ЛИЦА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5000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20000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ПРЕДПРИНИМАТЕЛИ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5000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20000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ЮРИДИЧЕСКИЕ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ЛИЦА	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от 10000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до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40000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48897" y="6439034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9897" y="1622936"/>
            <a:ext cx="117757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Статья 4.11-2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 smtClean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Нарушение требований к содержанию, внешнему виду ограждающих конструкций зданий, строений, сооружений, земельных участков</a:t>
            </a:r>
          </a:p>
        </p:txBody>
      </p:sp>
      <p:grpSp>
        <p:nvGrpSpPr>
          <p:cNvPr id="12" name="Группа 38"/>
          <p:cNvGrpSpPr>
            <a:grpSpLocks/>
          </p:cNvGrpSpPr>
          <p:nvPr/>
        </p:nvGrpSpPr>
        <p:grpSpPr bwMode="auto">
          <a:xfrm>
            <a:off x="8208689" y="3924870"/>
            <a:ext cx="5256584" cy="3018070"/>
            <a:chOff x="6156176" y="2276871"/>
            <a:chExt cx="3201888" cy="3673217"/>
          </a:xfrm>
          <a:solidFill>
            <a:srgbClr val="ED5338"/>
          </a:solidFill>
        </p:grpSpPr>
        <p:grpSp>
          <p:nvGrpSpPr>
            <p:cNvPr id="13" name="Группа 16"/>
            <p:cNvGrpSpPr>
              <a:grpSpLocks/>
            </p:cNvGrpSpPr>
            <p:nvPr/>
          </p:nvGrpSpPr>
          <p:grpSpPr bwMode="auto">
            <a:xfrm>
              <a:off x="6156176" y="2276871"/>
              <a:ext cx="2592968" cy="3063384"/>
              <a:chOff x="6156176" y="2276872"/>
              <a:chExt cx="2592968" cy="2592405"/>
            </a:xfrm>
            <a:grpFill/>
          </p:grpSpPr>
          <p:sp>
            <p:nvSpPr>
              <p:cNvPr id="29" name="Загнутый угол 7"/>
              <p:cNvSpPr/>
              <p:nvPr/>
            </p:nvSpPr>
            <p:spPr>
              <a:xfrm>
                <a:off x="6156176" y="2276872"/>
                <a:ext cx="2592968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TextBox 8"/>
              <p:cNvSpPr txBox="1">
                <a:spLocks noChangeArrowheads="1"/>
              </p:cNvSpPr>
              <p:nvPr/>
            </p:nvSpPr>
            <p:spPr bwMode="auto">
              <a:xfrm>
                <a:off x="6228087" y="3151244"/>
                <a:ext cx="2448466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14" name="Группа 26"/>
            <p:cNvGrpSpPr>
              <a:grpSpLocks/>
            </p:cNvGrpSpPr>
            <p:nvPr/>
          </p:nvGrpSpPr>
          <p:grpSpPr bwMode="auto">
            <a:xfrm>
              <a:off x="6308968" y="2429329"/>
              <a:ext cx="2591845" cy="3063382"/>
              <a:chOff x="6156568" y="2276921"/>
              <a:chExt cx="2591845" cy="2592404"/>
            </a:xfrm>
            <a:grpFill/>
          </p:grpSpPr>
          <p:sp>
            <p:nvSpPr>
              <p:cNvPr id="27" name="Загнутый угол 26"/>
              <p:cNvSpPr/>
              <p:nvPr/>
            </p:nvSpPr>
            <p:spPr>
              <a:xfrm>
                <a:off x="6156568" y="2276921"/>
                <a:ext cx="2591845" cy="2592404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TextBox 28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16" name="Группа 29"/>
            <p:cNvGrpSpPr>
              <a:grpSpLocks/>
            </p:cNvGrpSpPr>
            <p:nvPr/>
          </p:nvGrpSpPr>
          <p:grpSpPr bwMode="auto">
            <a:xfrm>
              <a:off x="6461760" y="2580496"/>
              <a:ext cx="2590721" cy="3063382"/>
              <a:chOff x="6156960" y="2275878"/>
              <a:chExt cx="2590721" cy="2592404"/>
            </a:xfrm>
            <a:grpFill/>
          </p:grpSpPr>
          <p:sp>
            <p:nvSpPr>
              <p:cNvPr id="24" name="Загнутый угол 23"/>
              <p:cNvSpPr/>
              <p:nvPr/>
            </p:nvSpPr>
            <p:spPr>
              <a:xfrm>
                <a:off x="6156960" y="2275878"/>
                <a:ext cx="2590721" cy="2592404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TextBox 31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17" name="Группа 32"/>
            <p:cNvGrpSpPr>
              <a:grpSpLocks/>
            </p:cNvGrpSpPr>
            <p:nvPr/>
          </p:nvGrpSpPr>
          <p:grpSpPr bwMode="auto">
            <a:xfrm>
              <a:off x="6613429" y="2734247"/>
              <a:ext cx="2591844" cy="3063384"/>
              <a:chOff x="6156229" y="2277020"/>
              <a:chExt cx="2591844" cy="2592405"/>
            </a:xfrm>
            <a:grpFill/>
          </p:grpSpPr>
          <p:sp>
            <p:nvSpPr>
              <p:cNvPr id="22" name="Загнутый угол 21"/>
              <p:cNvSpPr/>
              <p:nvPr/>
            </p:nvSpPr>
            <p:spPr>
              <a:xfrm>
                <a:off x="6156229" y="2277020"/>
                <a:ext cx="2591844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TextBox 34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18" name="Группа 35"/>
            <p:cNvGrpSpPr>
              <a:grpSpLocks/>
            </p:cNvGrpSpPr>
            <p:nvPr/>
          </p:nvGrpSpPr>
          <p:grpSpPr bwMode="auto">
            <a:xfrm>
              <a:off x="6765097" y="2886705"/>
              <a:ext cx="2592967" cy="3063383"/>
              <a:chOff x="6155497" y="2277069"/>
              <a:chExt cx="2592967" cy="2592405"/>
            </a:xfrm>
            <a:grpFill/>
          </p:grpSpPr>
          <p:sp>
            <p:nvSpPr>
              <p:cNvPr id="19" name="Загнутый угол 18"/>
              <p:cNvSpPr/>
              <p:nvPr/>
            </p:nvSpPr>
            <p:spPr>
              <a:xfrm>
                <a:off x="6155497" y="2277069"/>
                <a:ext cx="2592967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TextBox 37"/>
              <p:cNvSpPr txBox="1">
                <a:spLocks noChangeArrowheads="1"/>
              </p:cNvSpPr>
              <p:nvPr/>
            </p:nvSpPr>
            <p:spPr bwMode="auto">
              <a:xfrm>
                <a:off x="6228522" y="2714422"/>
                <a:ext cx="2448040" cy="49901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 sz="3600" b="1" dirty="0">
                  <a:solidFill>
                    <a:srgbClr val="C0504D">
                      <a:lumMod val="50000"/>
                    </a:srgbClr>
                  </a:solidFill>
                </a:endParaRP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9360817" y="4572942"/>
            <a:ext cx="399884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ПРАВИЛА БЛАГОУСТРОЙСТВА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 smtClean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Требования к содержанию, внешнему виду ограждающих конструкций зданий, строений, сооружений, земельных участков</a:t>
            </a:r>
          </a:p>
        </p:txBody>
      </p:sp>
    </p:spTree>
    <p:extLst>
      <p:ext uri="{BB962C8B-B14F-4D97-AF65-F5344CB8AC3E}">
        <p14:creationId xmlns:p14="http://schemas.microsoft.com/office/powerpoint/2010/main" val="225413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90000"/>
          </a:lnSpc>
          <a:defRPr sz="2800" dirty="0" smtClean="0">
            <a:solidFill>
              <a:srgbClr val="562212"/>
            </a:solidFill>
            <a:latin typeface="Arial Black" panose="020B0A04020102020204" pitchFamily="34" charset="0"/>
            <a:ea typeface="Roboto Black" panose="02000000000000000000" pitchFamily="2" charset="0"/>
          </a:defRPr>
        </a:defPPr>
      </a:lstStyle>
    </a:spDef>
    <a:lnDef>
      <a:spPr>
        <a:ln w="31750" cap="rnd">
          <a:solidFill>
            <a:srgbClr val="E04E39"/>
          </a:solidFill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13997</TotalTime>
  <Words>380</Words>
  <Application>Microsoft Office PowerPoint</Application>
  <PresentationFormat>Произвольный</PresentationFormat>
  <Paragraphs>111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Office Theme</vt:lpstr>
      <vt:lpstr>1_Тема Office</vt:lpstr>
      <vt:lpstr>2_Тема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Сотрудник</cp:lastModifiedBy>
  <cp:revision>919</cp:revision>
  <cp:lastPrinted>2021-06-21T08:15:55Z</cp:lastPrinted>
  <dcterms:modified xsi:type="dcterms:W3CDTF">2022-07-07T12:40:39Z</dcterms:modified>
</cp:coreProperties>
</file>