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4" r:id="rId2"/>
    <p:sldId id="322" r:id="rId3"/>
    <p:sldId id="346" r:id="rId4"/>
    <p:sldId id="329" r:id="rId5"/>
    <p:sldId id="355" r:id="rId6"/>
    <p:sldId id="342" r:id="rId7"/>
    <p:sldId id="347" r:id="rId8"/>
    <p:sldId id="353" r:id="rId9"/>
    <p:sldId id="339" r:id="rId10"/>
    <p:sldId id="356" r:id="rId11"/>
    <p:sldId id="350" r:id="rId12"/>
    <p:sldId id="351" r:id="rId13"/>
    <p:sldId id="352" r:id="rId14"/>
    <p:sldId id="354" r:id="rId15"/>
    <p:sldId id="357" r:id="rId16"/>
    <p:sldId id="345" r:id="rId17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45">
          <p15:clr>
            <a:srgbClr val="A4A3A4"/>
          </p15:clr>
        </p15:guide>
        <p15:guide id="2" orient="horz" pos="2663">
          <p15:clr>
            <a:srgbClr val="A4A3A4"/>
          </p15:clr>
        </p15:guide>
        <p15:guide id="3" orient="horz" pos="622">
          <p15:clr>
            <a:srgbClr val="A4A3A4"/>
          </p15:clr>
        </p15:guide>
        <p15:guide id="4" orient="horz" pos="599">
          <p15:clr>
            <a:srgbClr val="A4A3A4"/>
          </p15:clr>
        </p15:guide>
        <p15:guide id="5" orient="horz" pos="1529">
          <p15:clr>
            <a:srgbClr val="A4A3A4"/>
          </p15:clr>
        </p15:guide>
        <p15:guide id="6" orient="horz" pos="1212">
          <p15:clr>
            <a:srgbClr val="A4A3A4"/>
          </p15:clr>
        </p15:guide>
        <p15:guide id="7" orient="horz" pos="849">
          <p15:clr>
            <a:srgbClr val="A4A3A4"/>
          </p15:clr>
        </p15:guide>
        <p15:guide id="8" orient="horz" pos="191">
          <p15:clr>
            <a:srgbClr val="A4A3A4"/>
          </p15:clr>
        </p15:guide>
        <p15:guide id="9" orient="horz" pos="2482">
          <p15:clr>
            <a:srgbClr val="A4A3A4"/>
          </p15:clr>
        </p15:guide>
        <p15:guide id="10" orient="horz" pos="1892">
          <p15:clr>
            <a:srgbClr val="A4A3A4"/>
          </p15:clr>
        </p15:guide>
        <p15:guide id="11" orient="horz" pos="1302">
          <p15:clr>
            <a:srgbClr val="A4A3A4"/>
          </p15:clr>
        </p15:guide>
        <p15:guide id="12" orient="horz" pos="1779">
          <p15:clr>
            <a:srgbClr val="A4A3A4"/>
          </p15:clr>
        </p15:guide>
        <p15:guide id="13" orient="horz" pos="2346">
          <p15:clr>
            <a:srgbClr val="A4A3A4"/>
          </p15:clr>
        </p15:guide>
        <p15:guide id="14" orient="horz" pos="1733">
          <p15:clr>
            <a:srgbClr val="A4A3A4"/>
          </p15:clr>
        </p15:guide>
        <p15:guide id="15" orient="horz" pos="2164">
          <p15:clr>
            <a:srgbClr val="A4A3A4"/>
          </p15:clr>
        </p15:guide>
        <p15:guide id="16" orient="horz" pos="1189">
          <p15:clr>
            <a:srgbClr val="A4A3A4"/>
          </p15:clr>
        </p15:guide>
        <p15:guide id="17" orient="horz" pos="2913">
          <p15:clr>
            <a:srgbClr val="A4A3A4"/>
          </p15:clr>
        </p15:guide>
        <p15:guide id="18" orient="horz" pos="1098">
          <p15:clr>
            <a:srgbClr val="A4A3A4"/>
          </p15:clr>
        </p15:guide>
        <p15:guide id="19" pos="2880">
          <p15:clr>
            <a:srgbClr val="A4A3A4"/>
          </p15:clr>
        </p15:guide>
        <p15:guide id="20" pos="317">
          <p15:clr>
            <a:srgbClr val="A4A3A4"/>
          </p15:clr>
        </p15:guide>
        <p15:guide id="21" pos="1542">
          <p15:clr>
            <a:srgbClr val="A4A3A4"/>
          </p15:clr>
        </p15:guide>
        <p15:guide id="22" pos="56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83D"/>
    <a:srgbClr val="B40000"/>
    <a:srgbClr val="E94945"/>
    <a:srgbClr val="E8F4F8"/>
    <a:srgbClr val="19C3FF"/>
    <a:srgbClr val="F7EAE9"/>
    <a:srgbClr val="EB5B57"/>
    <a:srgbClr val="FF764B"/>
    <a:srgbClr val="FEF0D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364" autoAdjust="0"/>
  </p:normalViewPr>
  <p:slideViewPr>
    <p:cSldViewPr showGuides="1">
      <p:cViewPr>
        <p:scale>
          <a:sx n="100" d="100"/>
          <a:sy n="100" d="100"/>
        </p:scale>
        <p:origin x="-732" y="-72"/>
      </p:cViewPr>
      <p:guideLst>
        <p:guide orient="horz" pos="2845"/>
        <p:guide orient="horz" pos="2663"/>
        <p:guide orient="horz" pos="622"/>
        <p:guide orient="horz" pos="599"/>
        <p:guide orient="horz" pos="1529"/>
        <p:guide orient="horz" pos="1212"/>
        <p:guide orient="horz" pos="849"/>
        <p:guide orient="horz" pos="191"/>
        <p:guide orient="horz" pos="2482"/>
        <p:guide orient="horz" pos="1892"/>
        <p:guide orient="horz" pos="1302"/>
        <p:guide orient="horz" pos="1779"/>
        <p:guide orient="horz" pos="2346"/>
        <p:guide orient="horz" pos="1733"/>
        <p:guide orient="horz" pos="2164"/>
        <p:guide orient="horz" pos="1189"/>
        <p:guide orient="horz" pos="2913"/>
        <p:guide orient="horz" pos="1098"/>
        <p:guide pos="2880"/>
        <p:guide pos="317"/>
        <p:guide pos="1542"/>
        <p:guide pos="56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C6A9CFFF-87CE-4191-B8EB-A08795506B0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687F0B7-03C7-4AF1-81EC-622FDA575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6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zU6vY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PAAAAlwQAAFQpAACFGwAAEAAAACYAAAAIAAAAAQAAAAAAAAA="/>
              </a:ext>
            </a:extLst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zU6v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wBAAADB0AALIlAACROAAAEAAAACYAAAAIAAAAAQAAAAAAAAA="/>
              </a:ext>
            </a:extLst>
          </p:cNvSpPr>
          <p:nvPr>
            <p:ph type="body" idx="1"/>
          </p:nvPr>
        </p:nvSpPr>
        <p:spPr>
          <a:xfrm>
            <a:off x="680720" y="4721860"/>
            <a:ext cx="5447030" cy="4473575"/>
          </a:xfrm>
        </p:spPr>
        <p:txBody>
          <a:bodyPr/>
          <a:lstStyle/>
          <a:p>
            <a:pPr defTabSz="915670">
              <a:tabLst/>
              <a:defRPr lang="ru-RU"/>
            </a:pPr>
            <a:r>
              <a:t>Шрифт – </a:t>
            </a:r>
            <a:r>
              <a:rPr lang="en-US"/>
              <a:t>Open Sans</a:t>
            </a:r>
            <a:r>
              <a:t>, </a:t>
            </a:r>
            <a:br/>
            <a:r>
              <a:t>Размер шрифта заголовка – 24 пт.</a:t>
            </a:r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zU6v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6FwAAFjoAAOApAAAkPQAAEAAAACYAAAAIAAAAAQAAAAAAAAA="/>
              </a:ext>
            </a:extLst>
          </p:cNvSpPr>
          <p:nvPr>
            <p:ph type="sldNum" sz="quarter" idx="4294967295"/>
          </p:nvPr>
        </p:nvSpPr>
        <p:spPr>
          <a:xfrm>
            <a:off x="3856990" y="9442450"/>
            <a:ext cx="2950210" cy="496570"/>
          </a:xfrm>
        </p:spPr>
        <p:txBody>
          <a:bodyPr/>
          <a:lstStyle/>
          <a:p>
            <a:pPr>
              <a:defRPr lang="ru-RU"/>
            </a:pPr>
            <a:fld id="{3BBEC703-4DD6-EB31-9806-BB6489486EEE}" type="slidenum"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zU6vY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PAAAAlwQAAFQpAACFGwAAEAAAACYAAAAIAAAAAQAAAAAAAAA="/>
              </a:ext>
            </a:extLst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zU6v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wBAAADB0AALIlAACROAAAEAAAACYAAAAIAAAAAQAAAAAAAAA="/>
              </a:ext>
            </a:extLst>
          </p:cNvSpPr>
          <p:nvPr>
            <p:ph type="body" idx="1"/>
          </p:nvPr>
        </p:nvSpPr>
        <p:spPr>
          <a:xfrm>
            <a:off x="680720" y="4721860"/>
            <a:ext cx="5447030" cy="4473575"/>
          </a:xfrm>
        </p:spPr>
        <p:txBody>
          <a:bodyPr/>
          <a:lstStyle/>
          <a:p>
            <a:pPr defTabSz="915670">
              <a:tabLst/>
              <a:defRPr lang="ru-RU"/>
            </a:pPr>
            <a:r>
              <a:t>Шрифт – </a:t>
            </a:r>
            <a:r>
              <a:rPr lang="en-US"/>
              <a:t>Open Sans</a:t>
            </a:r>
            <a:r>
              <a:t>, </a:t>
            </a:r>
            <a:r>
              <a:rPr lang="en-US">
                <a:solidFill>
                  <a:srgbClr val="595959"/>
                </a:solidFill>
                <a:latin typeface="Arial" pitchFamily="2" charset="-52"/>
                <a:ea typeface="Open Sans" charset="0"/>
                <a:cs typeface="Arial" pitchFamily="2" charset="-52"/>
              </a:rPr>
              <a:t>invest@lenreg.ru</a:t>
            </a:r>
            <a:endParaRPr lang="ru-RU">
              <a:solidFill>
                <a:srgbClr val="595959"/>
              </a:solidFill>
              <a:latin typeface="Arial" pitchFamily="2" charset="-52"/>
              <a:ea typeface="Open Sans" charset="0"/>
              <a:cs typeface="Arial" pitchFamily="2" charset="-52"/>
            </a:endParaRPr>
          </a:p>
          <a:p>
            <a:pPr>
              <a:defRPr lang="ru-RU"/>
            </a:pPr>
            <a:r>
              <a:t/>
            </a:r>
            <a:br/>
            <a:r>
              <a:t>Размер шрифта заголовка – 24 пт.</a:t>
            </a:r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zU6v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6FwAAFjoAAOApAAAkPQAAEAAAACYAAAAIAAAAAQAAAAAAAAA="/>
              </a:ext>
            </a:extLst>
          </p:cNvSpPr>
          <p:nvPr>
            <p:ph type="sldNum" sz="quarter" idx="4294967295"/>
          </p:nvPr>
        </p:nvSpPr>
        <p:spPr>
          <a:xfrm>
            <a:off x="3856990" y="9442450"/>
            <a:ext cx="2950210" cy="496570"/>
          </a:xfrm>
        </p:spPr>
        <p:txBody>
          <a:bodyPr/>
          <a:lstStyle/>
          <a:p>
            <a:pPr>
              <a:defRPr lang="ru-RU"/>
            </a:pPr>
            <a:fld id="{3BBEA960-2ED6-EB5F-9806-D80AE7486E8D}" type="slidenum"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F0B7-03C7-4AF1-81EC-622FDA575C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F0B7-03C7-4AF1-81EC-622FDA575C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9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F0B7-03C7-4AF1-81EC-622FDA575C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3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F0B7-03C7-4AF1-81EC-622FDA575C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5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F0B7-03C7-4AF1-81EC-622FDA575C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1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F0B7-03C7-4AF1-81EC-622FDA575C2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7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F0B7-03C7-4AF1-81EC-622FDA575C2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1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F0B7-03C7-4AF1-81EC-622FDA575C2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9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219822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ru-RU" sz="2800" dirty="0" smtClean="0">
                <a:solidFill>
                  <a:srgbClr val="944794"/>
                </a:solidFill>
                <a:latin typeface="Proxima Nova Rg" pitchFamily="50" charset="0"/>
                <a:ea typeface="Open Sans" pitchFamily="34" charset="0"/>
                <a:cs typeface="Open Sans" pitchFamily="34" charset="0"/>
              </a:rPr>
              <a:t>ИНВЕСТИЦИОННАЯ ПРЕЗЕНТАЦИЯ</a:t>
            </a:r>
            <a:br>
              <a:rPr lang="ru-RU" sz="2800" dirty="0" smtClean="0">
                <a:solidFill>
                  <a:srgbClr val="944794"/>
                </a:solidFill>
                <a:latin typeface="Proxima Nova Rg" pitchFamily="50" charset="0"/>
                <a:ea typeface="Open Sans" pitchFamily="34" charset="0"/>
                <a:cs typeface="Open Sans" pitchFamily="34" charset="0"/>
              </a:rPr>
            </a:br>
            <a:r>
              <a:rPr lang="ru-RU" sz="2800" dirty="0" smtClean="0">
                <a:solidFill>
                  <a:srgbClr val="944794"/>
                </a:solidFill>
                <a:latin typeface="Proxima Nova Rg" pitchFamily="50" charset="0"/>
                <a:ea typeface="Open Sans" pitchFamily="34" charset="0"/>
                <a:cs typeface="Open Sans" pitchFamily="34" charset="0"/>
              </a:rPr>
              <a:t>ЛЕНИНГРАДСКОЙ ОБЛАСТИ</a:t>
            </a:r>
            <a:endParaRPr lang="ru-RU" sz="2800" dirty="0">
              <a:solidFill>
                <a:srgbClr val="944794"/>
              </a:solidFill>
              <a:latin typeface="Proxima Nova Rg" pitchFamily="50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DF0A-7921-4A53-8866-F16B67484C3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9B31-3CF7-4780-82A0-A37EA4D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0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DF0A-7921-4A53-8866-F16B67484C3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9B31-3CF7-4780-82A0-A37EA4D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2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BDF0A-7921-4A53-8866-F16B67484C3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29B31-3CF7-4780-82A0-A37EA4D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2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extLst>
              <a:ext uri="smNativeData">
                <pr:smNativeData xmlns:pr="smNativeData" xmlns:p14="http://schemas.microsoft.com/office/powerpoint/2010/main" xmlns="" val="SMDATA_13_zU6v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kGgAARQ4AAFwdAADzEwAAECAAACYAAAAIAAAA//////////8="/>
              </a:ext>
            </a:extLst>
          </p:cNvSpPr>
          <p:nvPr/>
        </p:nvSpPr>
        <p:spPr>
          <a:xfrm>
            <a:off x="4371340" y="2319655"/>
            <a:ext cx="401320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/>
            </a:pPr>
            <a:endParaRPr lang="ru-RU" sz="1000" b="1">
              <a:solidFill>
                <a:srgbClr val="006666"/>
              </a:solidFill>
              <a:latin typeface="Tahoma" pitchFamily="2" charset="-52"/>
              <a:ea typeface="Open Sans" charset="0"/>
              <a:cs typeface="Tahoma" pitchFamily="2" charset="-5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 lang="ru-RU"/>
            </a:pPr>
            <a:endParaRPr lang="ru-RU" sz="1600" b="1">
              <a:solidFill>
                <a:srgbClr val="006666"/>
              </a:solidFill>
              <a:latin typeface="Tahoma" pitchFamily="2" charset="-52"/>
              <a:ea typeface="Open Sans" charset="0"/>
              <a:cs typeface="Tahoma" pitchFamily="2" charset="-52"/>
            </a:endParaRPr>
          </a:p>
          <a:p>
            <a:pPr algn="ctr">
              <a:defRPr lang="ru-RU"/>
            </a:pPr>
            <a:r>
              <a:rPr lang="ru-RU" sz="2800">
                <a:solidFill>
                  <a:srgbClr val="077E9A"/>
                </a:solidFill>
                <a:latin typeface="Proxima Nova Rg" charset="0"/>
                <a:ea typeface="Open Sans" charset="0"/>
                <a:cs typeface="Open Sans" charset="0"/>
              </a:rPr>
              <a:t> </a:t>
            </a:r>
          </a:p>
        </p:txBody>
      </p:sp>
      <p:sp>
        <p:nvSpPr>
          <p:cNvPr id="3" name="TextBox 4"/>
          <p:cNvSpPr>
            <a:extLst>
              <a:ext uri="smNativeData">
                <pr:smNativeData xmlns:pr="smNativeData" xmlns:p14="http://schemas.microsoft.com/office/powerpoint/2010/main" xmlns="" val="SMDATA_13_zU6v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QAA0gkAAGY3AABXEgAAECAAACYAAAAIAAAA//////////8="/>
              </a:ext>
            </a:extLst>
          </p:cNvSpPr>
          <p:nvPr/>
        </p:nvSpPr>
        <p:spPr>
          <a:xfrm>
            <a:off x="292735" y="1596390"/>
            <a:ext cx="8712835" cy="1384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>
              <a:spcBef>
                <a:spcPts val="0"/>
              </a:spcBef>
              <a:buFont typeface="Arial" pitchFamily="2" charset="-52"/>
              <a:buChar char="•"/>
              <a:defRPr lang="ru-RU" sz="32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0"/>
              </a:spcBef>
              <a:buFont typeface="Arial" pitchFamily="2" charset="-52"/>
              <a:buChar char="–"/>
              <a:defRPr lang="ru-RU" sz="28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0"/>
              </a:spcBef>
              <a:buFont typeface="Arial" pitchFamily="2" charset="-52"/>
              <a:buChar char="•"/>
              <a:defRPr lang="ru-RU" sz="24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0"/>
              </a:spcBef>
              <a:buFont typeface="Arial" pitchFamily="2" charset="-52"/>
              <a:buChar char="–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0"/>
              </a:spcBef>
              <a:buFont typeface="Arial" pitchFamily="2" charset="-52"/>
              <a:buChar char="»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 pitchFamily="2" charset="-52"/>
              <a:buChar char="»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 pitchFamily="2" charset="-52"/>
              <a:buChar char="»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 pitchFamily="2" charset="-52"/>
              <a:buChar char="»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 pitchFamily="2" charset="-52"/>
              <a:buChar char="»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9pPr>
          </a:lstStyle>
          <a:p>
            <a:pPr algn="ctr">
              <a:spcBef>
                <a:spcPts val="0"/>
              </a:spcBef>
              <a:buNone/>
              <a:defRPr lang="ru-RU"/>
            </a:pPr>
            <a:endParaRPr lang="ru-RU" sz="2800" b="1" dirty="0">
              <a:latin typeface="Times New Roman" pitchFamily="1" charset="-52"/>
              <a:ea typeface="Open Sans" charset="0"/>
              <a:cs typeface="Times New Roman" pitchFamily="1" charset="-52"/>
            </a:endParaRPr>
          </a:p>
        </p:txBody>
      </p:sp>
      <p:sp>
        <p:nvSpPr>
          <p:cNvPr id="4" name="Прямоугольник1"/>
          <p:cNvSpPr>
            <a:extLst>
              <a:ext uri="smNativeData">
                <pr:smNativeData xmlns:pr="smNativeData" xmlns:p14="http://schemas.microsoft.com/office/powerpoint/2010/main" xmlns="" val="SMDATA_13_zU6v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MDgAA5RoAAAwpAAAdHgAAECAAACYAAAAIAAAA//////////8="/>
              </a:ext>
            </a:extLst>
          </p:cNvSpPr>
          <p:nvPr/>
        </p:nvSpPr>
        <p:spPr>
          <a:xfrm>
            <a:off x="2397760" y="4623978"/>
            <a:ext cx="4348480" cy="2712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>
              <a:spcBef>
                <a:spcPts val="0"/>
              </a:spcBef>
              <a:buFont typeface="Arial" pitchFamily="2" charset="-52"/>
              <a:buChar char="•"/>
              <a:defRPr lang="ru-RU" sz="32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0"/>
              </a:spcBef>
              <a:buFont typeface="Arial" pitchFamily="2" charset="-52"/>
              <a:buChar char="–"/>
              <a:defRPr lang="ru-RU" sz="28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0"/>
              </a:spcBef>
              <a:buFont typeface="Arial" pitchFamily="2" charset="-52"/>
              <a:buChar char="•"/>
              <a:defRPr lang="ru-RU" sz="24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0"/>
              </a:spcBef>
              <a:buFont typeface="Arial" pitchFamily="2" charset="-52"/>
              <a:buChar char="–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0"/>
              </a:spcBef>
              <a:buFont typeface="Arial" pitchFamily="2" charset="-52"/>
              <a:buChar char="»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 pitchFamily="2" charset="-52"/>
              <a:buChar char="»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 pitchFamily="2" charset="-52"/>
              <a:buChar char="»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 pitchFamily="2" charset="-52"/>
              <a:buChar char="»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 pitchFamily="2" charset="-52"/>
              <a:buChar char="»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9pPr>
          </a:lstStyle>
          <a:p>
            <a:pPr algn="ctr">
              <a:spcBef>
                <a:spcPts val="0"/>
              </a:spcBef>
              <a:buNone/>
              <a:defRPr lang="ru-RU"/>
            </a:pPr>
            <a:r>
              <a:rPr lang="ru-RU" sz="1400" b="1" dirty="0" smtClean="0">
                <a:solidFill>
                  <a:srgbClr val="7F7F7F"/>
                </a:solidFill>
                <a:latin typeface="Times New Roman" pitchFamily="1" charset="-52"/>
                <a:ea typeface="Open Sans" charset="0"/>
                <a:cs typeface="Times New Roman" pitchFamily="1" charset="-52"/>
              </a:rPr>
              <a:t>22 марта 2023 </a:t>
            </a:r>
            <a:r>
              <a:rPr lang="ru-RU" sz="1400" b="1" dirty="0">
                <a:solidFill>
                  <a:srgbClr val="7F7F7F"/>
                </a:solidFill>
                <a:latin typeface="Times New Roman" pitchFamily="1" charset="-52"/>
                <a:ea typeface="Open Sans" charset="0"/>
                <a:cs typeface="Times New Roman" pitchFamily="1" charset="-52"/>
              </a:rPr>
              <a:t>года</a:t>
            </a:r>
          </a:p>
        </p:txBody>
      </p:sp>
      <p:pic>
        <p:nvPicPr>
          <p:cNvPr id="7" name="Рисунок 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zU6v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kwIAAOwSAACgNgAABh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41313" y="2700607"/>
            <a:ext cx="8461375" cy="9918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4"/>
          <p:cNvSpPr>
            <a:extLst>
              <a:ext uri="smNativeData">
                <pr:smNativeData xmlns:pr="smNativeData" xmlns:p14="http://schemas.microsoft.com/office/powerpoint/2010/main" xmlns="" val="SMDATA_13_zU6v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NAQAA0gkAAGY3AABXEgAAECAAACYAAAAIAAAA//////////8="/>
              </a:ext>
            </a:extLst>
          </p:cNvSpPr>
          <p:nvPr/>
        </p:nvSpPr>
        <p:spPr>
          <a:xfrm>
            <a:off x="215583" y="1383618"/>
            <a:ext cx="8712835" cy="13271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>
            <a:lvl1pPr>
              <a:spcBef>
                <a:spcPts val="0"/>
              </a:spcBef>
              <a:buFont typeface="Arial" pitchFamily="2" charset="-52"/>
              <a:buChar char="•"/>
              <a:defRPr lang="ru-RU" sz="32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0"/>
              </a:spcBef>
              <a:buFont typeface="Arial" pitchFamily="2" charset="-52"/>
              <a:buChar char="–"/>
              <a:defRPr lang="ru-RU" sz="28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0"/>
              </a:spcBef>
              <a:buFont typeface="Arial" pitchFamily="2" charset="-52"/>
              <a:buChar char="•"/>
              <a:defRPr lang="ru-RU" sz="24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0"/>
              </a:spcBef>
              <a:buFont typeface="Arial" pitchFamily="2" charset="-52"/>
              <a:buChar char="–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0"/>
              </a:spcBef>
              <a:buFont typeface="Arial" pitchFamily="2" charset="-52"/>
              <a:buChar char="»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 pitchFamily="2" charset="-52"/>
              <a:buChar char="»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 pitchFamily="2" charset="-52"/>
              <a:buChar char="»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 pitchFamily="2" charset="-52"/>
              <a:buChar char="»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 pitchFamily="2" charset="-52"/>
              <a:buChar char="»"/>
              <a:defRPr lang="ru-RU" sz="2000">
                <a:solidFill>
                  <a:schemeClr val="tx1"/>
                </a:solidFill>
                <a:latin typeface="Calibri" pitchFamily="2" charset="-52"/>
                <a:ea typeface="Open Sans" charset="0"/>
                <a:cs typeface="Open Sans" charset="0"/>
              </a:defRPr>
            </a:lvl9pPr>
          </a:lstStyle>
          <a:p>
            <a:pPr algn="ctr">
              <a:buNone/>
              <a:defRPr lang="ru-RU"/>
            </a:pPr>
            <a:r>
              <a:rPr lang="ru-RU" sz="2800" b="1" dirty="0">
                <a:latin typeface="Times New Roman" pitchFamily="1" charset="-52"/>
                <a:cs typeface="Times New Roman" pitchFamily="1" charset="-52"/>
              </a:rPr>
              <a:t>Особенности лицензирования </a:t>
            </a:r>
            <a:endParaRPr lang="ru-RU" sz="2800" b="1" dirty="0" smtClean="0">
              <a:latin typeface="Times New Roman" pitchFamily="1" charset="-52"/>
              <a:cs typeface="Times New Roman" pitchFamily="1" charset="-52"/>
            </a:endParaRPr>
          </a:p>
          <a:p>
            <a:pPr algn="ctr">
              <a:buNone/>
              <a:defRPr lang="ru-RU"/>
            </a:pPr>
            <a:r>
              <a:rPr lang="ru-RU" sz="2800" b="1" dirty="0" smtClean="0">
                <a:latin typeface="Times New Roman" pitchFamily="1" charset="-52"/>
                <a:cs typeface="Times New Roman" pitchFamily="1" charset="-52"/>
              </a:rPr>
              <a:t>розничной </a:t>
            </a:r>
            <a:r>
              <a:rPr lang="ru-RU" sz="2800" b="1" dirty="0">
                <a:latin typeface="Times New Roman" pitchFamily="1" charset="-52"/>
                <a:cs typeface="Times New Roman" pitchFamily="1" charset="-52"/>
              </a:rPr>
              <a:t>продажи алкогольной продукции </a:t>
            </a:r>
            <a:endParaRPr lang="ru-RU" sz="2800" b="1" dirty="0" smtClean="0">
              <a:latin typeface="Times New Roman" pitchFamily="1" charset="-52"/>
              <a:cs typeface="Times New Roman" pitchFamily="1" charset="-52"/>
            </a:endParaRPr>
          </a:p>
          <a:p>
            <a:pPr algn="ctr">
              <a:buNone/>
              <a:defRPr lang="ru-RU"/>
            </a:pPr>
            <a:r>
              <a:rPr lang="ru-RU" sz="2800" b="1" dirty="0" smtClean="0">
                <a:latin typeface="Times New Roman" pitchFamily="1" charset="-52"/>
                <a:cs typeface="Times New Roman" pitchFamily="1" charset="-52"/>
              </a:rPr>
              <a:t>в </a:t>
            </a:r>
            <a:r>
              <a:rPr lang="ru-RU" sz="2800" b="1" dirty="0">
                <a:latin typeface="Times New Roman" pitchFamily="1" charset="-52"/>
                <a:cs typeface="Times New Roman" pitchFamily="1" charset="-52"/>
              </a:rPr>
              <a:t>объектах общественного питания</a:t>
            </a:r>
            <a:endParaRPr lang="ru-RU" sz="2800" b="1" dirty="0">
              <a:latin typeface="Times New Roman" pitchFamily="1" charset="-52"/>
              <a:ea typeface="Open Sans" charset="0"/>
              <a:cs typeface="Times New Roman" pitchFamily="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737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789" y="1095586"/>
            <a:ext cx="37868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Площадь зала обслуживания посетителей в объектах, расположенных в МКД, </a:t>
            </a:r>
          </a:p>
          <a:p>
            <a:pPr algn="ctr"/>
            <a:r>
              <a:rPr lang="en-US" sz="2000" b="1" dirty="0" smtClean="0"/>
              <a:t>≥ 40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кв.м</a:t>
            </a:r>
            <a:r>
              <a:rPr lang="ru-RU" sz="2000" b="1" dirty="0" smtClean="0"/>
              <a:t>*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9067" y="231490"/>
            <a:ext cx="878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Требование к залу обслуживания посетителей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8361" y="4803999"/>
            <a:ext cx="88914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ч.2-2 ст.5 областного закона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от 10.11.2011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88-оз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2" b="15158"/>
          <a:stretch/>
        </p:blipFill>
        <p:spPr bwMode="auto">
          <a:xfrm>
            <a:off x="336319" y="2656225"/>
            <a:ext cx="3599339" cy="18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58" y="987574"/>
            <a:ext cx="5219390" cy="361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4239418" y="3173559"/>
            <a:ext cx="360040" cy="119083"/>
          </a:xfrm>
          <a:prstGeom prst="straightConnector1">
            <a:avLst/>
          </a:prstGeom>
          <a:ln w="28575">
            <a:solidFill>
              <a:srgbClr val="B4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599458" y="1995687"/>
            <a:ext cx="1934847" cy="1321076"/>
          </a:xfrm>
          <a:prstGeom prst="straightConnector1">
            <a:avLst/>
          </a:prstGeom>
          <a:ln w="38100">
            <a:solidFill>
              <a:srgbClr val="B4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Общепит / магазин в МКД*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2000" y="4731990"/>
            <a:ext cx="8802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ч.2-1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ст.5 областного закона Ленинградской области от 10.11.2011 № 88-оз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3842" r="3568" b="3289"/>
          <a:stretch/>
        </p:blipFill>
        <p:spPr bwMode="auto">
          <a:xfrm>
            <a:off x="-12390" y="741015"/>
            <a:ext cx="5902678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25287" y="741015"/>
            <a:ext cx="30132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зал </a:t>
            </a:r>
            <a:r>
              <a:rPr lang="ru-RU" dirty="0"/>
              <a:t>торгового </a:t>
            </a:r>
            <a:r>
              <a:rPr lang="ru-RU" dirty="0" smtClean="0"/>
              <a:t>объекта: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должен быть изолирован </a:t>
            </a:r>
            <a:r>
              <a:rPr lang="ru-RU" dirty="0"/>
              <a:t>от зала объекта общественного питания, 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иметь отдельный вход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smtClean="0"/>
              <a:t>посетителей,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</a:t>
            </a:r>
            <a:r>
              <a:rPr lang="ru-RU" dirty="0" smtClean="0"/>
              <a:t>е иметь доступ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помещение объекта общественного </a:t>
            </a:r>
            <a:r>
              <a:rPr lang="ru-RU" dirty="0" smtClean="0"/>
              <a:t>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303498"/>
            <a:ext cx="8676964" cy="75608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/>
              <a:t>Основные причины отказа </a:t>
            </a: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/>
              <a:t>в </a:t>
            </a:r>
            <a:r>
              <a:rPr lang="ru-RU" sz="1800" b="1" dirty="0"/>
              <a:t>выдаче (</a:t>
            </a:r>
            <a:r>
              <a:rPr lang="ru-RU" sz="1800" b="1" dirty="0" smtClean="0"/>
              <a:t>переоформлении) </a:t>
            </a:r>
            <a:r>
              <a:rPr lang="ru-RU" sz="1800" b="1" dirty="0"/>
              <a:t>лицензии в 2022 году</a:t>
            </a:r>
            <a:r>
              <a:rPr lang="ru-RU" sz="1800" b="1" dirty="0" smtClean="0"/>
              <a:t>:</a:t>
            </a:r>
            <a:endParaRPr lang="en-US" sz="1800" b="1" dirty="0" smtClean="0"/>
          </a:p>
          <a:p>
            <a:pPr marL="0" indent="0" algn="ctr">
              <a:buNone/>
            </a:pP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79104" y="1165616"/>
            <a:ext cx="7849380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- отсутствие </a:t>
            </a:r>
            <a:r>
              <a:rPr lang="ru-RU" sz="1600" dirty="0">
                <a:solidFill>
                  <a:prstClr val="black"/>
                </a:solidFill>
              </a:rPr>
              <a:t>действующего договора аренды;</a:t>
            </a:r>
          </a:p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</a:rPr>
              <a:t>- отсутствие государственной регистрации договора аренды помещений</a:t>
            </a:r>
            <a:r>
              <a:rPr lang="ru-RU" sz="1600" dirty="0" smtClean="0">
                <a:solidFill>
                  <a:prstClr val="black"/>
                </a:solidFill>
              </a:rPr>
              <a:t>;</a:t>
            </a: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- в </a:t>
            </a:r>
            <a:r>
              <a:rPr lang="ru-RU" sz="1600" dirty="0">
                <a:solidFill>
                  <a:prstClr val="black"/>
                </a:solidFill>
              </a:rPr>
              <a:t>одном объекте общественного питания осуществляют деятельность два хозяйствующих субъекта (индивидуальный предприниматель и организация – соискатель лицензии);</a:t>
            </a: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- неуплата </a:t>
            </a:r>
            <a:r>
              <a:rPr lang="ru-RU" sz="1600" dirty="0">
                <a:solidFill>
                  <a:prstClr val="black"/>
                </a:solidFill>
              </a:rPr>
              <a:t>госпошлины за выдачу лицензии;</a:t>
            </a: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- несоблюдение </a:t>
            </a:r>
            <a:r>
              <a:rPr lang="ru-RU" sz="1600" dirty="0">
                <a:solidFill>
                  <a:prstClr val="black"/>
                </a:solidFill>
              </a:rPr>
              <a:t>ГОСТов;</a:t>
            </a: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- площадь </a:t>
            </a:r>
            <a:r>
              <a:rPr lang="ru-RU" sz="1600" dirty="0">
                <a:solidFill>
                  <a:prstClr val="black"/>
                </a:solidFill>
              </a:rPr>
              <a:t>зала обслуживания объекта общественного питания, </a:t>
            </a:r>
            <a:r>
              <a:rPr lang="ru-RU" sz="1600" dirty="0" smtClean="0">
                <a:solidFill>
                  <a:prstClr val="black"/>
                </a:solidFill>
              </a:rPr>
              <a:t/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расположенного в </a:t>
            </a:r>
            <a:r>
              <a:rPr lang="ru-RU" sz="1600" dirty="0">
                <a:solidFill>
                  <a:prstClr val="black"/>
                </a:solidFill>
              </a:rPr>
              <a:t>МКД менее 40 </a:t>
            </a:r>
            <a:r>
              <a:rPr lang="ru-RU" sz="1600" dirty="0" err="1">
                <a:solidFill>
                  <a:prstClr val="black"/>
                </a:solidFill>
              </a:rPr>
              <a:t>кв.м</a:t>
            </a:r>
            <a:r>
              <a:rPr lang="ru-RU" sz="1600" dirty="0">
                <a:solidFill>
                  <a:prstClr val="black"/>
                </a:solidFill>
              </a:rPr>
              <a:t>;</a:t>
            </a: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- нахождение </a:t>
            </a:r>
            <a:r>
              <a:rPr lang="ru-RU" sz="1600" dirty="0">
                <a:solidFill>
                  <a:prstClr val="black"/>
                </a:solidFill>
              </a:rPr>
              <a:t>объекта общественного питания в границах «сухих зон»;</a:t>
            </a: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- отсутствие </a:t>
            </a:r>
            <a:r>
              <a:rPr lang="ru-RU" sz="1600" dirty="0">
                <a:solidFill>
                  <a:prstClr val="black"/>
                </a:solidFill>
              </a:rPr>
              <a:t>зала обслуживания посетителей;</a:t>
            </a: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- предоставление </a:t>
            </a:r>
            <a:r>
              <a:rPr lang="ru-RU" sz="1600" dirty="0">
                <a:solidFill>
                  <a:prstClr val="black"/>
                </a:solidFill>
              </a:rPr>
              <a:t>недостоверной информации;</a:t>
            </a: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- нахождение объекта в здании санатория, имеющего медицинскую лицензию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80" y="1216586"/>
            <a:ext cx="277007" cy="2770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4" y="1493593"/>
            <a:ext cx="277007" cy="2770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6" y="1815275"/>
            <a:ext cx="277007" cy="2770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5" y="2557847"/>
            <a:ext cx="277007" cy="277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2" y="3172848"/>
            <a:ext cx="277007" cy="2770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6" y="2848754"/>
            <a:ext cx="277007" cy="277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2" y="3728740"/>
            <a:ext cx="277007" cy="2770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2" y="4007794"/>
            <a:ext cx="277007" cy="2770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2" y="4314641"/>
            <a:ext cx="277007" cy="2770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7" y="4591648"/>
            <a:ext cx="277007" cy="2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507288" cy="1393664"/>
          </a:xfrm>
        </p:spPr>
        <p:txBody>
          <a:bodyPr/>
          <a:lstStyle/>
          <a:p>
            <a:r>
              <a:rPr lang="ru-RU" sz="2800" dirty="0" smtClean="0"/>
              <a:t>Правила розничной продажи </a:t>
            </a:r>
            <a:r>
              <a:rPr lang="ru-RU" sz="2800" dirty="0"/>
              <a:t>алкогольной продукции при оказании услуг общественного питания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196480"/>
            <a:ext cx="1704948" cy="170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196480"/>
            <a:ext cx="1697706" cy="169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6" y="2211710"/>
            <a:ext cx="1689718" cy="16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66" y="2203722"/>
            <a:ext cx="1692188" cy="169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2215766" y="3084562"/>
            <a:ext cx="396044" cy="2880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001454" y="3080370"/>
            <a:ext cx="396044" cy="2880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624228" y="3080370"/>
            <a:ext cx="396044" cy="2880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992137"/>
              </p:ext>
            </p:extLst>
          </p:nvPr>
        </p:nvGraphicFramePr>
        <p:xfrm>
          <a:off x="0" y="123478"/>
          <a:ext cx="9144000" cy="4824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4218"/>
                <a:gridCol w="4639782"/>
              </a:tblGrid>
              <a:tr h="61047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Минимальные требования </a:t>
                      </a:r>
                      <a:b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объекту общественного питания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Фактические нарушения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14058">
                <a:tc>
                  <a:txBody>
                    <a:bodyPr/>
                    <a:lstStyle/>
                    <a:p>
                      <a:pPr lvl="0" indent="457200" algn="l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люс 10"/>
          <p:cNvSpPr/>
          <p:nvPr/>
        </p:nvSpPr>
        <p:spPr>
          <a:xfrm>
            <a:off x="172316" y="231490"/>
            <a:ext cx="377888" cy="369523"/>
          </a:xfrm>
          <a:prstGeom prst="mathPlu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Умножение 14"/>
          <p:cNvSpPr/>
          <p:nvPr/>
        </p:nvSpPr>
        <p:spPr>
          <a:xfrm>
            <a:off x="4617004" y="233049"/>
            <a:ext cx="405376" cy="366404"/>
          </a:xfrm>
          <a:prstGeom prst="mathMultiply">
            <a:avLst/>
          </a:prstGeom>
          <a:solidFill>
            <a:srgbClr val="E94945"/>
          </a:solidFill>
          <a:ln>
            <a:solidFill>
              <a:srgbClr val="B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8" name="Picture 6" descr="C:\Users\am_ziganshina\Desktop\Зиганшина\Публичные мероприятия\ПМ 18.03.2021\Материалы\ФОТО\ангеяд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" r="3017" b="11429"/>
          <a:stretch/>
        </p:blipFill>
        <p:spPr bwMode="auto">
          <a:xfrm>
            <a:off x="6694345" y="1338928"/>
            <a:ext cx="2314993" cy="1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m_ziganshina\Desktop\Зиганшина\Публичные мероприятия\ПМ 18.03.2021\Материалы\ФОТО\мар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4" y="1305711"/>
            <a:ext cx="2077821" cy="29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3" y="1269489"/>
            <a:ext cx="712892" cy="712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36950"/>
            <a:ext cx="4572000" cy="290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 smtClean="0"/>
              <a:t>             </a:t>
            </a:r>
            <a:r>
              <a:rPr lang="ru-RU" dirty="0" smtClean="0">
                <a:cs typeface="Times New Roman" panose="02020603050405020304" pitchFamily="18" charset="0"/>
              </a:rPr>
              <a:t>Информирование посетителей </a:t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dirty="0" smtClean="0">
                <a:cs typeface="Times New Roman" panose="02020603050405020304" pitchFamily="18" charset="0"/>
              </a:rPr>
              <a:t>             о продаже алкогольной продукции исключительно во </a:t>
            </a:r>
            <a:r>
              <a:rPr lang="ru-RU" dirty="0">
                <a:cs typeface="Times New Roman" panose="02020603050405020304" pitchFamily="18" charset="0"/>
              </a:rPr>
              <a:t>вскрытой потребительской таре или в розлив, необходимости </a:t>
            </a:r>
            <a:r>
              <a:rPr lang="ru-RU" dirty="0" smtClean="0">
                <a:cs typeface="Times New Roman" panose="02020603050405020304" pitchFamily="18" charset="0"/>
              </a:rPr>
              <a:t>потребления приобретенной алкогольной продукции </a:t>
            </a:r>
            <a:r>
              <a:rPr lang="ru-RU" dirty="0">
                <a:cs typeface="Times New Roman" panose="02020603050405020304" pitchFamily="18" charset="0"/>
              </a:rPr>
              <a:t>только в объекте общественного питания.</a:t>
            </a:r>
          </a:p>
          <a:p>
            <a:pPr>
              <a:lnSpc>
                <a:spcPct val="114000"/>
              </a:lnSpc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b="17549"/>
          <a:stretch/>
        </p:blipFill>
        <p:spPr>
          <a:xfrm>
            <a:off x="6694825" y="2431335"/>
            <a:ext cx="2326184" cy="18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>
            <a:extLst>
              <a:ext uri="smNativeData">
                <pr:smNativeData xmlns:pr="smNativeData" xmlns:p14="http://schemas.microsoft.com/office/powerpoint/2010/main" xmlns="" val="SMDATA_13_zU6v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5AgAAJAAAAOI1AAAUBAAAACAAACYAAAAIAAAA//////////8="/>
              </a:ext>
            </a:extLst>
          </p:cNvSpPr>
          <p:nvPr/>
        </p:nvSpPr>
        <p:spPr>
          <a:xfrm>
            <a:off x="114469" y="141763"/>
            <a:ext cx="8764661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 sz="3600" b="1">
                <a:solidFill>
                  <a:srgbClr val="1F497D"/>
                </a:solidFill>
              </a:defRPr>
            </a:pPr>
            <a:r>
              <a:rPr lang="ru-RU" sz="2800" b="1" kern="1" dirty="0" smtClean="0">
                <a:solidFill>
                  <a:srgbClr val="FF0000"/>
                </a:solidFill>
                <a:latin typeface="Times New Roman" pitchFamily="1" charset="-52"/>
                <a:cs typeface="Times New Roman" pitchFamily="1" charset="-52"/>
              </a:rPr>
              <a:t>Индикаторы риска</a:t>
            </a:r>
          </a:p>
          <a:p>
            <a:pPr algn="ctr">
              <a:defRPr lang="ru-RU" sz="3600" b="1">
                <a:solidFill>
                  <a:srgbClr val="1F497D"/>
                </a:solidFill>
              </a:defRPr>
            </a:pPr>
            <a:r>
              <a:rPr lang="ru-RU" sz="2800" b="1" kern="1" dirty="0" smtClean="0">
                <a:solidFill>
                  <a:srgbClr val="17283D"/>
                </a:solidFill>
                <a:latin typeface="Times New Roman" pitchFamily="1" charset="-52"/>
                <a:cs typeface="Times New Roman" pitchFamily="1" charset="-52"/>
              </a:rPr>
              <a:t> </a:t>
            </a:r>
            <a:endParaRPr lang="ru-RU" sz="2800" b="1" kern="1" dirty="0">
              <a:solidFill>
                <a:srgbClr val="17283D"/>
              </a:solidFill>
              <a:latin typeface="Times New Roman" pitchFamily="1" charset="-52"/>
              <a:cs typeface="Times New Roman" pitchFamily="1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516" y="771550"/>
            <a:ext cx="89284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неоднократном объявлении (2 и более раз в течение года) предостережений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недопустимости нарушения одного и того же обязательного требования в области розничной продажи алкогольной и спиртосодержащей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отсутствии в ЕГАИС зафиксированной информации об объеме оборота контролируемым лицом алкогольной и спиртосодержащей продукции на протяжении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90 календарных дней в совокупности в течение календарного года либо непрерывно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30 календарных дней (рассматривается по итогам календарного года);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фиксации контролируемым лицом, имеющим лицензию на розничную продажу алкогольной продукции при оказании услуг общественного питания, в ЕГАИС информации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объеме розничной продажи алкогольной продукции по чекам через кассу;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неоднократном (2 и более раз в течение года) поступлении в Комитет информации, содержащейся в жалобах (обращениях) граждан и организаций, органов государственной власти, ОМСУ, из СМИ,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ФС РАР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правоохранительных органов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признаках нарушений обязательных требований в области розничной продажи алкогольной и спиртосодержащей продукции по одному адресу осуществления деятельности, ответственность за которые предусмотрена одной и той же главой КоАП РФ.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extLst>
              <a:ext uri="smNativeData">
                <pr:smNativeData xmlns:pr="smNativeData" xmlns:p14="http://schemas.microsoft.com/office/powerpoint/2010/main" xmlns="" val="SMDATA_13_zU6v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dDAAAKwsAAFwrAABjDgAAECAAACYAAAAIAAAA//////////8="/>
              </a:ext>
            </a:extLst>
          </p:cNvSpPr>
          <p:nvPr/>
        </p:nvSpPr>
        <p:spPr>
          <a:xfrm>
            <a:off x="2091055" y="1815465"/>
            <a:ext cx="4957445" cy="523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2800" b="1">
                <a:solidFill>
                  <a:srgbClr val="7F7F7F"/>
                </a:solidFill>
                <a:latin typeface="Times New Roman" pitchFamily="1" charset="-52"/>
                <a:ea typeface="Open Sans" charset="0"/>
                <a:cs typeface="Times New Roman" pitchFamily="1" charset="-52"/>
              </a:rPr>
              <a:t>СПАСИБО ЗА ВНИМАНИЕ!</a:t>
            </a:r>
          </a:p>
        </p:txBody>
      </p:sp>
      <p:pic>
        <p:nvPicPr>
          <p:cNvPr id="3" name="Picture 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zU6v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C1JAAA+Ro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OAQAAMIdAABXBgAA+B4AABAAAAAmAAAACAAAAP//////////"/>
              </a:ext>
            </a:extLst>
          </p:cNvPicPr>
          <p:nvPr/>
        </p:nvPicPr>
        <p:blipFill>
          <a:blip r:embed="rId3"/>
          <a:srcRect r="93970" b="69050"/>
          <a:stretch>
            <a:fillRect/>
          </a:stretch>
        </p:blipFill>
        <p:spPr>
          <a:xfrm>
            <a:off x="685800" y="4837430"/>
            <a:ext cx="344805" cy="196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zU6v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GgaAADuJAAAAAAAAAAAAABkAAAAZAAAAAAAAAAjAAAABAAAAGQAAAAXAAAAFAAAAAAAAAAAAAAA/38AAP9/AAAAAAAACQAAAAQAAACEAP8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SSsAAI0dAACJLQAACR8AABAAAAAmAAAACAAAAP//////////"/>
              </a:ext>
            </a:extLst>
          </p:cNvPicPr>
          <p:nvPr/>
        </p:nvPicPr>
        <p:blipFill>
          <a:blip r:embed="rId3"/>
          <a:srcRect t="67600" r="94540"/>
          <a:stretch>
            <a:fillRect/>
          </a:stretch>
        </p:blipFill>
        <p:spPr>
          <a:xfrm>
            <a:off x="7036435" y="4803775"/>
            <a:ext cx="365760" cy="2413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15"/>
          <p:cNvSpPr>
            <a:extLst>
              <a:ext uri="smNativeData">
                <pr:smNativeData xmlns:pr="smNativeData" xmlns:p14="http://schemas.microsoft.com/office/powerpoint/2010/main" xmlns="" val="SMDATA_13_zU6v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Ch5w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EEQAAZh0AALonAAAaHwAAECAAACYAAAAIAAAA//////////8="/>
              </a:ext>
            </a:extLst>
          </p:cNvSpPr>
          <p:nvPr/>
        </p:nvSpPr>
        <p:spPr>
          <a:xfrm>
            <a:off x="2766060" y="4779010"/>
            <a:ext cx="369189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2860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7432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2004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6576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 algn="ctr">
              <a:defRPr lang="ru-RU"/>
            </a:pPr>
            <a:r>
              <a:rPr lang="en-US" sz="1200">
                <a:solidFill>
                  <a:srgbClr val="595959"/>
                </a:solidFill>
                <a:latin typeface="Arial" pitchFamily="2" charset="-52"/>
                <a:ea typeface="Open Sans" charset="0"/>
                <a:cs typeface="Arial" pitchFamily="2" charset="-52"/>
              </a:rPr>
              <a:t>www.econ.lenobl.ru</a:t>
            </a:r>
            <a:endParaRPr lang="ru-RU" sz="1200">
              <a:solidFill>
                <a:srgbClr val="595959"/>
              </a:solidFill>
              <a:latin typeface="Arial" pitchFamily="2" charset="-52"/>
              <a:ea typeface="Open Sans" charset="0"/>
              <a:cs typeface="Arial" pitchFamily="2" charset="-52"/>
            </a:endParaRPr>
          </a:p>
        </p:txBody>
      </p:sp>
      <p:sp>
        <p:nvSpPr>
          <p:cNvPr id="6" name="Прямоугольник 16"/>
          <p:cNvSpPr>
            <a:extLst>
              <a:ext uri="smNativeData">
                <pr:smNativeData xmlns:pr="smNativeData" xmlns:p14="http://schemas.microsoft.com/office/powerpoint/2010/main" xmlns="" val="SMDATA_13_zU6v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0BQAAZh0AANYOAAAaHwAAECAAACYAAAAIAAAA//////////8="/>
              </a:ext>
            </a:extLst>
          </p:cNvSpPr>
          <p:nvPr/>
        </p:nvSpPr>
        <p:spPr>
          <a:xfrm>
            <a:off x="886460" y="4779010"/>
            <a:ext cx="152527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2860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7432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2004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6576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defRPr lang="ru-RU"/>
            </a:pPr>
            <a:r>
              <a:rPr lang="ru-RU" sz="1200">
                <a:solidFill>
                  <a:srgbClr val="595959"/>
                </a:solidFill>
                <a:latin typeface="Arial" pitchFamily="2" charset="-52"/>
                <a:ea typeface="Open Sans" charset="0"/>
                <a:cs typeface="Arial" pitchFamily="2" charset="-52"/>
              </a:rPr>
              <a:t>+7 (812) 539 52 28</a:t>
            </a:r>
          </a:p>
        </p:txBody>
      </p:sp>
      <p:sp>
        <p:nvSpPr>
          <p:cNvPr id="7" name="Прямоугольник 17"/>
          <p:cNvSpPr>
            <a:extLst>
              <a:ext uri="smNativeData">
                <pr:smNativeData xmlns:pr="smNativeData" xmlns:p14="http://schemas.microsoft.com/office/powerpoint/2010/main" xmlns="" val="SMDATA_13_zU6v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CeLAAAZh0AACU3AAAaHwAAECAAACYAAAAIAAAA//////////8="/>
              </a:ext>
            </a:extLst>
          </p:cNvSpPr>
          <p:nvPr/>
        </p:nvSpPr>
        <p:spPr>
          <a:xfrm>
            <a:off x="7252970" y="4779010"/>
            <a:ext cx="1711325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2860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7432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2004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657600" algn="l" defTabSz="457200">
              <a:tabLst/>
              <a:defRPr lang="ru-RU" sz="1800" kern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defRPr lang="ru-RU"/>
            </a:pPr>
            <a:r>
              <a:rPr lang="en-US" sz="1200">
                <a:solidFill>
                  <a:srgbClr val="595959"/>
                </a:solidFill>
                <a:latin typeface="Arial" pitchFamily="2" charset="-52"/>
                <a:ea typeface="Open Sans" charset="0"/>
                <a:cs typeface="Arial" pitchFamily="2" charset="-52"/>
              </a:rPr>
              <a:t>office.econ@lenreg.ru</a:t>
            </a:r>
            <a:endParaRPr lang="ru-RU" sz="1200">
              <a:solidFill>
                <a:srgbClr val="595959"/>
              </a:solidFill>
              <a:latin typeface="Arial" pitchFamily="2" charset="-52"/>
              <a:ea typeface="Open Sans" charset="0"/>
              <a:cs typeface="Arial" pitchFamily="2" charset="-52"/>
            </a:endParaRPr>
          </a:p>
        </p:txBody>
      </p:sp>
      <p:pic>
        <p:nvPicPr>
          <p:cNvPr id="8" name="Рисунок 8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zU6v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7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WQIAAO0QAABmNgAAdx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81635" y="2751455"/>
            <a:ext cx="8461375" cy="90043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422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38818"/>
              </p:ext>
            </p:extLst>
          </p:nvPr>
        </p:nvGraphicFramePr>
        <p:xfrm>
          <a:off x="71501" y="123479"/>
          <a:ext cx="9000999" cy="4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83"/>
                <a:gridCol w="4644516"/>
              </a:tblGrid>
              <a:tr h="5695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Минимальные требования </a:t>
                      </a:r>
                      <a:b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объекту общественного питания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909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Вывеска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Отсутствие вывески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вывеска, вводящая потребителей в заблуждение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40" y="1491630"/>
            <a:ext cx="4464743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Умножение 16"/>
          <p:cNvSpPr/>
          <p:nvPr/>
        </p:nvSpPr>
        <p:spPr>
          <a:xfrm>
            <a:off x="4535996" y="192078"/>
            <a:ext cx="504056" cy="435455"/>
          </a:xfrm>
          <a:prstGeom prst="mathMultiply">
            <a:avLst/>
          </a:prstGeom>
          <a:solidFill>
            <a:srgbClr val="E94945"/>
          </a:solidFill>
          <a:ln>
            <a:solidFill>
              <a:srgbClr val="B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люс 17"/>
          <p:cNvSpPr/>
          <p:nvPr/>
        </p:nvSpPr>
        <p:spPr>
          <a:xfrm>
            <a:off x="179610" y="192078"/>
            <a:ext cx="396044" cy="435455"/>
          </a:xfrm>
          <a:prstGeom prst="mathPlu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11610"/>
            <a:ext cx="2391035" cy="1332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64" y="1314630"/>
            <a:ext cx="1642165" cy="1329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7774"/>
            <a:ext cx="2304256" cy="13410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r="7371"/>
          <a:stretch/>
        </p:blipFill>
        <p:spPr>
          <a:xfrm>
            <a:off x="2625764" y="3062581"/>
            <a:ext cx="1643912" cy="79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7914"/>
            <a:ext cx="9027157" cy="936104"/>
          </a:xfrm>
        </p:spPr>
        <p:txBody>
          <a:bodyPr/>
          <a:lstStyle/>
          <a:p>
            <a:pPr marL="0" indent="0"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ГОСТ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30389-2013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«Межгосударственный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стандарт. Услуги общественного питания. Предприятия общественного питания. Классификация и общие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требования»</a:t>
            </a:r>
            <a:endParaRPr lang="ru-RU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5796" y="519522"/>
            <a:ext cx="6300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общественного питания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имущественный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комплекс, используемый юридическим лицом или индивидуальным предпринимателем для оказания услуг общественного питания,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изготовления продукции общественного питания, создания условий для потребления и реализации продукции общественного питания и покупных товаров как на месте изготовления, так и вне его по заказам, а также для оказания разнообразных дополнительных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услуг*.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2085508" cy="20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18921"/>
              </p:ext>
            </p:extLst>
          </p:nvPr>
        </p:nvGraphicFramePr>
        <p:xfrm>
          <a:off x="142644" y="123479"/>
          <a:ext cx="8929855" cy="4824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3332"/>
                <a:gridCol w="4716523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Минимальные требования </a:t>
                      </a:r>
                      <a:b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объекту общественного питания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48472">
                <a:tc>
                  <a:txBody>
                    <a:bodyPr/>
                    <a:lstStyle/>
                    <a:p>
                      <a:pPr algn="l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Умножение 16"/>
          <p:cNvSpPr/>
          <p:nvPr/>
        </p:nvSpPr>
        <p:spPr>
          <a:xfrm>
            <a:off x="4461790" y="159483"/>
            <a:ext cx="434246" cy="504056"/>
          </a:xfrm>
          <a:prstGeom prst="mathMultiply">
            <a:avLst/>
          </a:prstGeom>
          <a:solidFill>
            <a:srgbClr val="E94945"/>
          </a:solidFill>
          <a:ln>
            <a:solidFill>
              <a:srgbClr val="B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люс 17"/>
          <p:cNvSpPr/>
          <p:nvPr/>
        </p:nvSpPr>
        <p:spPr>
          <a:xfrm>
            <a:off x="239006" y="159484"/>
            <a:ext cx="480566" cy="504056"/>
          </a:xfrm>
          <a:prstGeom prst="mathPlu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2" y="1036550"/>
            <a:ext cx="743112" cy="743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3980" y="946441"/>
            <a:ext cx="3037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Вход для гостей, отдельный от служебного входа для персонала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5" y="2264120"/>
            <a:ext cx="762908" cy="7629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8995" y="2188480"/>
            <a:ext cx="3039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Вешалки в зале или вестибюле (холле</a:t>
            </a:r>
            <a:r>
              <a:rPr lang="ru-RU" dirty="0" smtClean="0"/>
              <a:t>) </a:t>
            </a:r>
            <a:endParaRPr lang="ru-RU" dirty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09816" y="1036550"/>
            <a:ext cx="4436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Вход для посетителей, отдельный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служебного входа для персонала, </a:t>
            </a:r>
            <a:br>
              <a:rPr lang="ru-RU" dirty="0"/>
            </a:br>
            <a:r>
              <a:rPr lang="ru-RU" dirty="0" smtClean="0"/>
              <a:t>не </a:t>
            </a:r>
            <a:r>
              <a:rPr lang="ru-RU" dirty="0"/>
              <a:t>предусмотрен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9816" y="2315636"/>
            <a:ext cx="337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Вешалки не предусмотрены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4" y="3481142"/>
            <a:ext cx="762908" cy="7629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36110" y="3363838"/>
            <a:ext cx="283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Оборудованные 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для </a:t>
            </a:r>
            <a:r>
              <a:rPr lang="ru-RU" dirty="0"/>
              <a:t>использования посетителями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туалетные </a:t>
            </a:r>
            <a:r>
              <a:rPr lang="ru-RU" dirty="0"/>
              <a:t>комнаты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09816" y="3481141"/>
            <a:ext cx="4389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Туалетная комната не оборудована для использования посетителями</a:t>
            </a:r>
            <a:r>
              <a:rPr lang="ru-RU" dirty="0" smtClean="0"/>
              <a:t>, (</a:t>
            </a:r>
            <a:r>
              <a:rPr lang="ru-RU" dirty="0"/>
              <a:t>установлен биотуалет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0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33369"/>
              </p:ext>
            </p:extLst>
          </p:nvPr>
        </p:nvGraphicFramePr>
        <p:xfrm>
          <a:off x="142644" y="123478"/>
          <a:ext cx="8929855" cy="4824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3332"/>
                <a:gridCol w="4716523"/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Минимальные требования </a:t>
                      </a:r>
                      <a:b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объекту общественного питания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40460"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Умножение 16"/>
          <p:cNvSpPr/>
          <p:nvPr/>
        </p:nvSpPr>
        <p:spPr>
          <a:xfrm>
            <a:off x="4499498" y="195486"/>
            <a:ext cx="504550" cy="504056"/>
          </a:xfrm>
          <a:prstGeom prst="mathMultiply">
            <a:avLst/>
          </a:prstGeom>
          <a:solidFill>
            <a:srgbClr val="E94945"/>
          </a:solidFill>
          <a:ln>
            <a:solidFill>
              <a:srgbClr val="B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люс 17"/>
          <p:cNvSpPr/>
          <p:nvPr/>
        </p:nvSpPr>
        <p:spPr>
          <a:xfrm>
            <a:off x="263834" y="195486"/>
            <a:ext cx="429825" cy="504056"/>
          </a:xfrm>
          <a:prstGeom prst="mathPlu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77792" y="1204124"/>
            <a:ext cx="3070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Мебель: столы</a:t>
            </a:r>
            <a:r>
              <a:rPr lang="ru-RU" dirty="0"/>
              <a:t>, стулья, кресла, </a:t>
            </a:r>
            <a:r>
              <a:rPr lang="ru-RU" dirty="0" smtClean="0"/>
              <a:t>барные </a:t>
            </a:r>
            <a:br>
              <a:rPr lang="ru-RU" dirty="0" smtClean="0"/>
            </a:br>
            <a:r>
              <a:rPr lang="ru-RU" dirty="0" smtClean="0"/>
              <a:t>и буфетные стойки</a:t>
            </a:r>
            <a:endParaRPr lang="ru-RU" dirty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0" y="2447999"/>
            <a:ext cx="840089" cy="8400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7792" y="2544877"/>
            <a:ext cx="306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Столовая посуда и приборы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2" y="3584127"/>
            <a:ext cx="850267" cy="850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6779" y="3569827"/>
            <a:ext cx="3060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Меню с ассортиментным перечнем блюд, </a:t>
            </a:r>
            <a:br>
              <a:rPr lang="ru-RU" dirty="0"/>
            </a:br>
            <a:r>
              <a:rPr lang="ru-RU" dirty="0"/>
              <a:t>десертов и напитков</a:t>
            </a: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7" y="1203598"/>
            <a:ext cx="771905" cy="771905"/>
          </a:xfrm>
          <a:prstGeom prst="rect">
            <a:avLst/>
          </a:prstGeom>
        </p:spPr>
      </p:pic>
      <p:pic>
        <p:nvPicPr>
          <p:cNvPr id="16" name="Picture 3" descr="C:\Users\am_ziganshina\Desktop\Внеплановые проверки (прокуратура)\Мария\фото\PHOTO-2020-09-10-10-58-15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68" y="1352131"/>
            <a:ext cx="2204457" cy="3031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0" y="1402573"/>
            <a:ext cx="2204458" cy="303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2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159483"/>
            <a:ext cx="5076564" cy="48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9482"/>
            <a:ext cx="8229600" cy="1285652"/>
          </a:xfrm>
        </p:spPr>
        <p:txBody>
          <a:bodyPr/>
          <a:lstStyle/>
          <a:p>
            <a:r>
              <a:rPr lang="ru-RU" sz="2600" b="1" dirty="0"/>
              <a:t>Обязательные требования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к </a:t>
            </a:r>
            <a:r>
              <a:rPr lang="ru-RU" sz="2600" b="1" dirty="0"/>
              <a:t>розничной продаже алкогольной продукции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при </a:t>
            </a:r>
            <a:r>
              <a:rPr lang="ru-RU" sz="2600" b="1" dirty="0"/>
              <a:t>оказании услуг общественного питания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9652" y="1527634"/>
            <a:ext cx="748883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/>
          </a:p>
          <a:p>
            <a:r>
              <a:rPr lang="ru-RU" sz="2400" dirty="0" smtClean="0"/>
              <a:t> наличие стационарного объекта;</a:t>
            </a:r>
          </a:p>
          <a:p>
            <a:endParaRPr lang="ru-RU" sz="2400" dirty="0" smtClean="0"/>
          </a:p>
          <a:p>
            <a:r>
              <a:rPr lang="ru-RU" sz="2400" dirty="0" smtClean="0"/>
              <a:t>наличие правоустанавливающих документов </a:t>
            </a:r>
            <a:r>
              <a:rPr lang="ru-RU" sz="2400" dirty="0"/>
              <a:t>на </a:t>
            </a:r>
            <a:r>
              <a:rPr lang="ru-RU" sz="2400" dirty="0" smtClean="0"/>
              <a:t>здания</a:t>
            </a:r>
            <a:r>
              <a:rPr lang="ru-RU" sz="2400" dirty="0"/>
              <a:t>, </a:t>
            </a:r>
            <a:r>
              <a:rPr lang="ru-RU" sz="2400" dirty="0" smtClean="0"/>
              <a:t>помещения, зарегистрированные </a:t>
            </a:r>
            <a:r>
              <a:rPr lang="ru-RU" sz="2400" dirty="0"/>
              <a:t>в установленном порядке;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1000" dirty="0" smtClean="0"/>
          </a:p>
          <a:p>
            <a:r>
              <a:rPr lang="ru-RU" sz="2400" dirty="0" smtClean="0"/>
              <a:t>местоположение и удаленность объекта от «социальных </a:t>
            </a:r>
            <a:r>
              <a:rPr lang="ru-RU" sz="2400" dirty="0"/>
              <a:t>объектов» (школы, детские сады, медицинские организации</a:t>
            </a:r>
            <a:r>
              <a:rPr lang="ru-RU" sz="2000" dirty="0" smtClean="0"/>
              <a:t>)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8" y="1815666"/>
            <a:ext cx="604214" cy="6042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33" y="2558391"/>
            <a:ext cx="604214" cy="6042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9" y="4036372"/>
            <a:ext cx="608271" cy="60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m_ziganshina\Desktop\иконки для презентации\школ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82" y="41127"/>
            <a:ext cx="2854304" cy="20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m_ziganshina\Desktop\иконки для презентации\ресторан 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4" t="8393" r="10362" b="7322"/>
          <a:stretch/>
        </p:blipFill>
        <p:spPr bwMode="auto">
          <a:xfrm>
            <a:off x="723354" y="123478"/>
            <a:ext cx="2732521" cy="18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13" y="1360563"/>
            <a:ext cx="6186281" cy="206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am_ziganshina\Desktop\иконки для презентации\пиво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2940793"/>
            <a:ext cx="1768125" cy="16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3147" y="3172899"/>
            <a:ext cx="3364342" cy="132343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Вправе:</a:t>
            </a:r>
          </a:p>
          <a:p>
            <a:pPr algn="just"/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- осуществлять деятельность </a:t>
            </a:r>
            <a:b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до окончания действия лицензии;</a:t>
            </a:r>
          </a:p>
          <a:p>
            <a:pPr indent="87313" algn="just"/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- продлить срок действия лицензии на срок не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&gt;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5 лет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5490" y="3834618"/>
            <a:ext cx="1857460" cy="107721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Обязан: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прекратить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продажу пива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сразу же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80" name="Picture 8" descr="https://i.pinimg.com/originals/b8/c2/a8/b8c2a80b495234d91c635a32ef0f009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88" y="3156776"/>
            <a:ext cx="390288" cy="26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brakadabra.fun/uploads/posts/2022-03/1646746275_2-abrakadabra-fun-p-vosklitsatelnii-znak-bez-fona-2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3" t="18698" r="35078" b="18173"/>
          <a:stretch/>
        </p:blipFill>
        <p:spPr bwMode="auto">
          <a:xfrm>
            <a:off x="7984220" y="3172899"/>
            <a:ext cx="236332" cy="4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гнутая влево стрелка 1"/>
          <p:cNvSpPr/>
          <p:nvPr/>
        </p:nvSpPr>
        <p:spPr>
          <a:xfrm>
            <a:off x="143508" y="1563638"/>
            <a:ext cx="731520" cy="1724309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719014"/>
              </p:ext>
            </p:extLst>
          </p:nvPr>
        </p:nvGraphicFramePr>
        <p:xfrm>
          <a:off x="142644" y="123478"/>
          <a:ext cx="8929855" cy="4932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7368"/>
                <a:gridCol w="4392487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Минимальные требования </a:t>
                      </a:r>
                      <a:b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объекту общественного питания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9248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Зал</a:t>
                      </a:r>
                      <a:r>
                        <a:rPr lang="ru-RU" sz="1400" b="0" baseline="0" dirty="0" smtClean="0"/>
                        <a:t> обслуживания посетителей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Умножение 16"/>
          <p:cNvSpPr/>
          <p:nvPr/>
        </p:nvSpPr>
        <p:spPr>
          <a:xfrm>
            <a:off x="4788024" y="162465"/>
            <a:ext cx="416275" cy="468052"/>
          </a:xfrm>
          <a:prstGeom prst="mathMultiply">
            <a:avLst/>
          </a:prstGeom>
          <a:solidFill>
            <a:srgbClr val="E94945"/>
          </a:solidFill>
          <a:ln>
            <a:solidFill>
              <a:srgbClr val="B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люс 17"/>
          <p:cNvSpPr/>
          <p:nvPr/>
        </p:nvSpPr>
        <p:spPr>
          <a:xfrm>
            <a:off x="201612" y="159482"/>
            <a:ext cx="409947" cy="468052"/>
          </a:xfrm>
          <a:prstGeom prst="mathPlu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1" y="985993"/>
            <a:ext cx="2108189" cy="1764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8"/>
          <a:stretch/>
        </p:blipFill>
        <p:spPr>
          <a:xfrm>
            <a:off x="2311550" y="3133348"/>
            <a:ext cx="2296628" cy="1404156"/>
          </a:xfrm>
          <a:prstGeom prst="rect">
            <a:avLst/>
          </a:prstGeom>
        </p:spPr>
      </p:pic>
      <p:pic>
        <p:nvPicPr>
          <p:cNvPr id="19" name="Picture 5" descr="C:\Users\am_ziganshina\Desktop\Зиганшина\Публичные мероприятия\ПМ 18.03.2021\Материалы\ФОТО\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5" y="3111810"/>
            <a:ext cx="2038675" cy="143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m_ziganshina\Desktop\Зиганшина\Публичные мероприятия\ПМ 18.03.2021\Материалы\ФОТО\6896136957293989_e38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"/>
          <a:stretch/>
        </p:blipFill>
        <p:spPr bwMode="auto">
          <a:xfrm>
            <a:off x="2416211" y="958627"/>
            <a:ext cx="2087306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62" y="1095401"/>
            <a:ext cx="4320973" cy="324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86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ож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4661</TotalTime>
  <Words>424</Words>
  <Application>Microsoft Office PowerPoint</Application>
  <PresentationFormat>Экран (16:9)</PresentationFormat>
  <Paragraphs>95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обложка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Обязательные требования  к розничной продаже алкогольной продукции  при оказании услуг общественного питания </vt:lpstr>
      <vt:lpstr>Презентация PowerPoint</vt:lpstr>
      <vt:lpstr>Презентация PowerPoint</vt:lpstr>
      <vt:lpstr>Презентация PowerPoint</vt:lpstr>
      <vt:lpstr>Общепит / магазин в МКД*</vt:lpstr>
      <vt:lpstr>Презентация PowerPoint</vt:lpstr>
      <vt:lpstr>Правила розничной продажи алкогольной продукции при оказании услуг общественного питания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Сотрудник</cp:lastModifiedBy>
  <cp:revision>454</cp:revision>
  <cp:lastPrinted>2021-03-16T12:27:27Z</cp:lastPrinted>
  <dcterms:created xsi:type="dcterms:W3CDTF">2017-06-05T11:47:59Z</dcterms:created>
  <dcterms:modified xsi:type="dcterms:W3CDTF">2023-03-22T05:55:12Z</dcterms:modified>
</cp:coreProperties>
</file>