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0"/>
  </p:notesMasterIdLst>
  <p:sldIdLst>
    <p:sldId id="299" r:id="rId2"/>
    <p:sldId id="297" r:id="rId3"/>
    <p:sldId id="325" r:id="rId4"/>
    <p:sldId id="316" r:id="rId5"/>
    <p:sldId id="313" r:id="rId6"/>
    <p:sldId id="323" r:id="rId7"/>
    <p:sldId id="324" r:id="rId8"/>
    <p:sldId id="315" r:id="rId9"/>
  </p:sldIdLst>
  <p:sldSz cx="9144000" cy="6858000" type="screen4x3"/>
  <p:notesSz cx="6797675" cy="9928225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CC0000"/>
    <a:srgbClr val="0033CC"/>
    <a:srgbClr val="4476B2"/>
    <a:srgbClr val="6666FF"/>
    <a:srgbClr val="0066FF"/>
    <a:srgbClr val="F4D6AA"/>
    <a:srgbClr val="9BE5FF"/>
    <a:srgbClr val="64E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961" autoAdjust="0"/>
  </p:normalViewPr>
  <p:slideViewPr>
    <p:cSldViewPr>
      <p:cViewPr varScale="1">
        <p:scale>
          <a:sx n="112" d="100"/>
          <a:sy n="112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0"/>
            <a:ext cx="2945660" cy="498136"/>
          </a:xfrm>
          <a:prstGeom prst="rect">
            <a:avLst/>
          </a:prstGeom>
        </p:spPr>
        <p:txBody>
          <a:bodyPr vert="horz" lIns="92175" tIns="46086" rIns="92175" bIns="46086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pPr/>
              <a:t>12.07.2023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5" tIns="46086" rIns="92175" bIns="4608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2175" tIns="46086" rIns="92175" bIns="4608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60" cy="498135"/>
          </a:xfrm>
          <a:prstGeom prst="rect">
            <a:avLst/>
          </a:prstGeom>
        </p:spPr>
        <p:txBody>
          <a:bodyPr vert="horz" lIns="92175" tIns="46086" rIns="92175" bIns="46086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940" indent="-287286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140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799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453" indent="-22982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8109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766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423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7081" indent="-229827" defTabSz="1046997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997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997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051720" y="2132856"/>
            <a:ext cx="5240956" cy="118693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Управление Федеральной налоговой службы по Ленинградской области</a:t>
            </a: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17033"/>
            <a:ext cx="6264696" cy="28489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«Введение налога на профессиональный доход  для самозанятых граждан»</a:t>
            </a:r>
          </a:p>
          <a:p>
            <a:pPr algn="ctr" defTabSz="891603" eaLnBrk="1" hangingPunct="1"/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20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год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8640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 noGrp="1"/>
          </p:cNvSpPr>
          <p:nvPr>
            <p:ph type="title"/>
          </p:nvPr>
        </p:nvSpPr>
        <p:spPr>
          <a:xfrm>
            <a:off x="827584" y="1484784"/>
            <a:ext cx="7337190" cy="536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Федеральный закон от 27.11.2018 N 422-ФЗ</a:t>
            </a:r>
            <a:endParaRPr lang="ru-RU" sz="28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2204864"/>
            <a:ext cx="7416824" cy="2088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СУБЪЕКТЫ, УЧАСТВУЮЩИЕ В ЭКСПЕРИМЕНТЕ</a:t>
            </a:r>
            <a:r>
              <a:rPr lang="en-US" sz="2400" dirty="0"/>
              <a:t> </a:t>
            </a:r>
            <a:endParaRPr lang="ru-RU" sz="2400" dirty="0"/>
          </a:p>
          <a:p>
            <a:pPr algn="ctr"/>
            <a:r>
              <a:rPr lang="en-US" sz="2400" dirty="0"/>
              <a:t>c 01</a:t>
            </a:r>
            <a:r>
              <a:rPr lang="ru-RU" sz="2400" dirty="0"/>
              <a:t>.01.2019:</a:t>
            </a:r>
          </a:p>
          <a:p>
            <a:pPr algn="ctr">
              <a:buFontTx/>
              <a:buChar char="-"/>
            </a:pPr>
            <a:r>
              <a:rPr lang="ru-RU" sz="2400" dirty="0"/>
              <a:t> г. Москва, </a:t>
            </a:r>
          </a:p>
          <a:p>
            <a:pPr algn="ctr">
              <a:buFontTx/>
              <a:buChar char="-"/>
            </a:pPr>
            <a:r>
              <a:rPr lang="ru-RU" sz="2400" dirty="0"/>
              <a:t> Московская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Калужская область,</a:t>
            </a:r>
          </a:p>
          <a:p>
            <a:pPr algn="ctr">
              <a:buFontTx/>
              <a:buChar char="-"/>
            </a:pPr>
            <a:r>
              <a:rPr lang="ru-RU" sz="2400" dirty="0"/>
              <a:t> Республика Татарстан</a:t>
            </a:r>
            <a:endParaRPr lang="en-US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4653136"/>
            <a:ext cx="7416824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С</a:t>
            </a:r>
            <a:r>
              <a:rPr lang="en-US" sz="2800" dirty="0"/>
              <a:t> 01</a:t>
            </a:r>
            <a:r>
              <a:rPr lang="ru-RU" sz="2800" dirty="0"/>
              <a:t>.01.2020 к участию в эксперименте добавлены ещё 19 субъектов, в том числе </a:t>
            </a:r>
            <a:r>
              <a:rPr lang="ru-RU" sz="2800" b="1" dirty="0"/>
              <a:t>Ленинградская область</a:t>
            </a: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Налогоплательщики налога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852936"/>
            <a:ext cx="7776864" cy="36724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Не вправе применять НПД лица: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sz="2000" dirty="0"/>
              <a:t> </a:t>
            </a:r>
            <a:r>
              <a:rPr lang="ru-RU" dirty="0"/>
              <a:t>реализующие подакцизные товары и товары, подлежащие обязательной маркировке;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осуществляющие перепродажу товаров (за исключением продажи товаров для личных нужд);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занимающиеся добычей (реализацией) полезных ископаемых;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имеющие работников, с которыми состоят в трудовых отношениях;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ru-RU" dirty="0"/>
              <a:t> ведущие предпринимательскую деятельность на основе договоров поручения, договоров комиссии или агентских договоров;</a:t>
            </a:r>
          </a:p>
          <a:p>
            <a:pPr algn="just">
              <a:buFontTx/>
              <a:buChar char="-"/>
            </a:pPr>
            <a:r>
              <a:rPr lang="ru-RU" dirty="0"/>
              <a:t>применяющие иные спец. Режимы или уплачивающие НДФЛ;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ru-RU" dirty="0"/>
              <a:t>при превышении дохода в сумме 2,4 млн. рублей.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556792"/>
            <a:ext cx="763284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Плательщики: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физические лица;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- ИП, ведущие деятельность в регионе, где проходит эксперимент</a:t>
            </a: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987824" y="2060848"/>
            <a:ext cx="2160240" cy="33123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068960"/>
            <a:ext cx="2016224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725144"/>
            <a:ext cx="2088232" cy="18722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профессиональный доход – спец.режим для самозанятых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2780928"/>
            <a:ext cx="1656184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39552" y="3212976"/>
            <a:ext cx="1944216" cy="115212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ФЛ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544" y="4797152"/>
            <a:ext cx="2088232" cy="165618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Доход от реализации товаров работ услуг ЮЛ и ИП для ведения деятельности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3933056"/>
            <a:ext cx="2304256" cy="108012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Налоговая база</a:t>
            </a:r>
            <a:endParaRPr kumimoji="0" lang="ru-RU" sz="3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483768" y="2204864"/>
            <a:ext cx="720080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523990" y="4869160"/>
            <a:ext cx="679858" cy="4873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5220072" y="1310248"/>
            <a:ext cx="3384376" cy="512855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220072" y="1484784"/>
            <a:ext cx="3528392" cy="496855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Не признается объектом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доход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aseline="0" dirty="0">
                <a:latin typeface="+mj-lt"/>
                <a:ea typeface="+mj-ea"/>
                <a:cs typeface="+mj-cs"/>
              </a:rPr>
              <a:t>-</a:t>
            </a:r>
            <a:r>
              <a:rPr lang="ru-RU" dirty="0">
                <a:latin typeface="+mj-lt"/>
                <a:ea typeface="+mj-ea"/>
                <a:cs typeface="+mj-cs"/>
              </a:rPr>
              <a:t> в рамках трудового договора;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т продажи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недвижимого имущества, транспортных средств;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о</a:t>
            </a:r>
            <a:r>
              <a:rPr lang="ru-RU" baseline="0" dirty="0">
                <a:latin typeface="+mj-lt"/>
                <a:ea typeface="+mj-ea"/>
                <a:cs typeface="+mj-cs"/>
              </a:rPr>
              <a:t>т продажи имущества, использовавшегося</a:t>
            </a:r>
            <a:r>
              <a:rPr lang="ru-RU" dirty="0">
                <a:latin typeface="+mj-lt"/>
                <a:ea typeface="+mj-ea"/>
                <a:cs typeface="+mj-cs"/>
              </a:rPr>
              <a:t> в личных целях;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от реализации долей в уставном капитале организаций;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dirty="0">
                <a:latin typeface="+mj-lt"/>
                <a:ea typeface="+mj-ea"/>
                <a:cs typeface="+mj-cs"/>
              </a:rPr>
              <a:t> в</a:t>
            </a:r>
            <a:r>
              <a:rPr kumimoji="0" lang="ru-RU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натуральной форме;</a:t>
            </a:r>
          </a:p>
          <a:p>
            <a:pPr defTabSz="1043056">
              <a:spcBef>
                <a:spcPct val="0"/>
              </a:spcBef>
              <a:buFontTx/>
              <a:buChar char="-"/>
            </a:pPr>
            <a:r>
              <a:rPr lang="ru-RU" dirty="0">
                <a:latin typeface="+mj-lt"/>
                <a:ea typeface="+mj-ea"/>
                <a:cs typeface="+mj-cs"/>
              </a:rPr>
              <a:t> </a:t>
            </a:r>
            <a:r>
              <a:rPr lang="ru-RU" dirty="0"/>
              <a:t>в рамках договоров гражданско-правового характера от бывших работодателей (менее двух лет назад)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ru-RU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5536" y="1484784"/>
            <a:ext cx="2016224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3056"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Доход от использования имущества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483768" y="3933056"/>
            <a:ext cx="50405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Порядок исчисления налога. Налоговое освобождение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НДФЛ с доходов, которые облагаются НПД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3356992"/>
            <a:ext cx="3024336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Плательщики:</a:t>
            </a:r>
          </a:p>
          <a:p>
            <a:pPr algn="ctr"/>
            <a:r>
              <a:rPr lang="ru-RU" dirty="0"/>
              <a:t>- физические лица;</a:t>
            </a:r>
          </a:p>
          <a:p>
            <a:pPr algn="ctr"/>
            <a:r>
              <a:rPr lang="ru-RU" dirty="0"/>
              <a:t>- ИП, ведущие деятельность в регионе, где проходит эксперимент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НДС (кроме «ввозного», «агента»)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1412776"/>
            <a:ext cx="2520280" cy="13681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страховые взносы (их можно будет перечислять добровольно)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5301208"/>
            <a:ext cx="7704856" cy="125152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Перечисление налога каждый месяц не позднее 25-го числа следующего месяца в размере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4%</a:t>
            </a:r>
            <a:r>
              <a:rPr lang="ru-RU" dirty="0">
                <a:solidFill>
                  <a:schemeClr val="tx1"/>
                </a:solidFill>
              </a:rPr>
              <a:t> с дохода от реализации </a:t>
            </a:r>
            <a:r>
              <a:rPr lang="ru-RU" dirty="0" err="1">
                <a:solidFill>
                  <a:schemeClr val="tx1"/>
                </a:solidFill>
              </a:rPr>
              <a:t>физлицам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-  </a:t>
            </a:r>
            <a:r>
              <a:rPr lang="ru-RU" b="1" dirty="0">
                <a:solidFill>
                  <a:schemeClr val="tx1"/>
                </a:solidFill>
              </a:rPr>
              <a:t>6% </a:t>
            </a:r>
            <a:r>
              <a:rPr lang="ru-RU" dirty="0">
                <a:solidFill>
                  <a:schemeClr val="tx1"/>
                </a:solidFill>
              </a:rPr>
              <a:t>с дохода от реализации ИП и </a:t>
            </a:r>
            <a:r>
              <a:rPr lang="ru-RU" dirty="0" err="1">
                <a:solidFill>
                  <a:schemeClr val="tx1"/>
                </a:solidFill>
              </a:rPr>
              <a:t>юрлицам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Стрелка вверх 15"/>
          <p:cNvSpPr/>
          <p:nvPr/>
        </p:nvSpPr>
        <p:spPr>
          <a:xfrm>
            <a:off x="4499992" y="2852936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-1860000">
            <a:off x="2843808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1860000">
            <a:off x="6156176" y="2924944"/>
            <a:ext cx="360040" cy="432048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4499992" y="4797152"/>
            <a:ext cx="360040" cy="432048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627784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-4920000">
            <a:off x="2677190" y="3075478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20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-2460000">
            <a:off x="4283968" y="3068960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-900000">
            <a:off x="6018529" y="3087684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3360000">
            <a:off x="5985157" y="3047672"/>
            <a:ext cx="720080" cy="1440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11560" y="2060848"/>
            <a:ext cx="777686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260648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 налога на профессиональный доход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3933056"/>
            <a:ext cx="27363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9592" y="2276872"/>
            <a:ext cx="7344816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Налоговый вычет</a:t>
            </a:r>
            <a:r>
              <a:rPr kumimoji="0" lang="ru-RU" sz="32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по НПД      10 000 руб.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5652120" y="2420888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3000000" flipV="1">
            <a:off x="5655838" y="2577497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3000000" flipV="1">
            <a:off x="5655838" y="2649505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5576" y="3429000"/>
            <a:ext cx="7416824" cy="28083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99592" y="3356992"/>
          <a:ext cx="7272808" cy="2376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36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Налоговая ставка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Размер</a:t>
                      </a:r>
                      <a:r>
                        <a:rPr lang="ru-RU" sz="2800" baseline="0" dirty="0"/>
                        <a:t> вычета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1%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2% налоговой базы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96752"/>
            <a:ext cx="7638950" cy="128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88640"/>
            <a:ext cx="8424936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algn="ctr" defTabSz="1043056">
              <a:spcBef>
                <a:spcPct val="0"/>
              </a:spcBef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Мобильное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приложение «Мой налог»</a:t>
            </a:r>
            <a:endParaRPr kumimoji="0" lang="ru-RU" sz="29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1484784"/>
            <a:ext cx="7776864" cy="504056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0000" lnSpcReduction="20000"/>
          </a:bodyPr>
          <a:lstStyle/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-передает информацию в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целях постановки на учет и снятия с учета налогоплательщика НПД;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Передает в налоговый орган сведения о произведенных расчетах;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Формирует чек и его передачу покупателю (заказчику);</a:t>
            </a:r>
          </a:p>
          <a:p>
            <a:pPr marL="0" marR="0" indent="0" algn="just" defTabSz="104305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ru-RU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Ведет</a:t>
            </a:r>
            <a:r>
              <a:rPr kumimoji="0" lang="ru-RU" sz="4800" b="1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статистику произведенных операций, исчисленных и уплаченных сумм налога.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653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8613" y="3494514"/>
            <a:ext cx="6711392" cy="2742911"/>
          </a:xfrm>
        </p:spPr>
        <p:txBody>
          <a:bodyPr/>
          <a:lstStyle/>
          <a:p>
            <a:pPr eaLnBrk="1" hangingPunct="1"/>
            <a:r>
              <a:rPr lang="ru-RU" sz="3200" dirty="0">
                <a:latin typeface="Arial" pitchFamily="34" charset="0"/>
              </a:rPr>
              <a:t>БЛАГОДАРЮ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9295</TotalTime>
  <Words>443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9_Present_FNS2012_A4</vt:lpstr>
      <vt:lpstr>Презентация PowerPoint</vt:lpstr>
      <vt:lpstr>Федеральный закон от 27.11.2018 N 422-ФЗ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Пользователь Windows</cp:lastModifiedBy>
  <cp:revision>570</cp:revision>
  <cp:lastPrinted>2020-01-16T06:58:43Z</cp:lastPrinted>
  <dcterms:created xsi:type="dcterms:W3CDTF">2015-03-27T13:19:33Z</dcterms:created>
  <dcterms:modified xsi:type="dcterms:W3CDTF">2023-07-12T14:33:16Z</dcterms:modified>
</cp:coreProperties>
</file>