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72" r:id="rId1"/>
  </p:sldMasterIdLst>
  <p:sldIdLst>
    <p:sldId id="256" r:id="rId2"/>
    <p:sldId id="257" r:id="rId3"/>
    <p:sldId id="291" r:id="rId4"/>
    <p:sldId id="290" r:id="rId5"/>
    <p:sldId id="261" r:id="rId6"/>
    <p:sldId id="258" r:id="rId7"/>
    <p:sldId id="259" r:id="rId8"/>
    <p:sldId id="260" r:id="rId9"/>
    <p:sldId id="269" r:id="rId10"/>
    <p:sldId id="271" r:id="rId11"/>
    <p:sldId id="286" r:id="rId12"/>
    <p:sldId id="262" r:id="rId13"/>
    <p:sldId id="266" r:id="rId14"/>
    <p:sldId id="289" r:id="rId15"/>
    <p:sldId id="273" r:id="rId16"/>
    <p:sldId id="263" r:id="rId17"/>
    <p:sldId id="288" r:id="rId18"/>
    <p:sldId id="272" r:id="rId19"/>
    <p:sldId id="277" r:id="rId20"/>
    <p:sldId id="276" r:id="rId21"/>
    <p:sldId id="264" r:id="rId22"/>
    <p:sldId id="274" r:id="rId23"/>
    <p:sldId id="275" r:id="rId24"/>
    <p:sldId id="268" r:id="rId25"/>
    <p:sldId id="278" r:id="rId26"/>
    <p:sldId id="267" r:id="rId27"/>
    <p:sldId id="270" r:id="rId28"/>
    <p:sldId id="279" r:id="rId29"/>
    <p:sldId id="280" r:id="rId30"/>
    <p:sldId id="287" r:id="rId31"/>
    <p:sldId id="281" r:id="rId32"/>
    <p:sldId id="282" r:id="rId33"/>
    <p:sldId id="283" r:id="rId34"/>
    <p:sldId id="285" r:id="rId3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64" autoAdjust="0"/>
    <p:restoredTop sz="94982" autoAdjust="0"/>
  </p:normalViewPr>
  <p:slideViewPr>
    <p:cSldViewPr>
      <p:cViewPr varScale="1">
        <p:scale>
          <a:sx n="70" d="100"/>
          <a:sy n="70" d="100"/>
        </p:scale>
        <p:origin x="-42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A8410E0D-B96D-45E4-9ED0-8263267AB0AC}" type="datetimeFigureOut">
              <a:rPr lang="ru-RU" smtClean="0"/>
              <a:pPr/>
              <a:t>31.05.2018</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CA1FFEE2-C1C4-4D59-8DAB-9EB4745B3DBA}" type="slidenum">
              <a:rPr lang="ru-RU" smtClean="0"/>
              <a:pPr/>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A8410E0D-B96D-45E4-9ED0-8263267AB0AC}" type="datetimeFigureOut">
              <a:rPr lang="ru-RU" smtClean="0"/>
              <a:pPr/>
              <a:t>31.05.2018</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CA1FFEE2-C1C4-4D59-8DAB-9EB4745B3DBA}" type="slidenum">
              <a:rPr lang="ru-RU" smtClean="0"/>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A8410E0D-B96D-45E4-9ED0-8263267AB0AC}" type="datetimeFigureOut">
              <a:rPr lang="ru-RU" smtClean="0"/>
              <a:pPr/>
              <a:t>31.05.2018</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CA1FFEE2-C1C4-4D59-8DAB-9EB4745B3DBA}" type="slidenum">
              <a:rPr lang="ru-RU" smtClean="0"/>
              <a:pPr/>
              <a:t>‹#›</a:t>
            </a:fld>
            <a:endParaRPr lang="ru-RU" dirty="0"/>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A8410E0D-B96D-45E4-9ED0-8263267AB0AC}" type="datetimeFigureOut">
              <a:rPr lang="ru-RU" smtClean="0"/>
              <a:pPr/>
              <a:t>31.05.2018</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CA1FFEE2-C1C4-4D59-8DAB-9EB4745B3DBA}" type="slidenum">
              <a:rPr lang="ru-RU" smtClean="0"/>
              <a:pPr/>
              <a:t>‹#›</a:t>
            </a:fld>
            <a:endParaRPr lang="ru-RU" dirty="0"/>
          </a:p>
        </p:txBody>
      </p:sp>
      <p:sp>
        <p:nvSpPr>
          <p:cNvPr id="7" name="Title 6"/>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8410E0D-B96D-45E4-9ED0-8263267AB0AC}" type="datetimeFigureOut">
              <a:rPr lang="ru-RU" smtClean="0"/>
              <a:pPr/>
              <a:t>31.05.2018</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CA1FFEE2-C1C4-4D59-8DAB-9EB4745B3DBA}" type="slidenum">
              <a:rPr lang="ru-RU" smtClean="0"/>
              <a:pPr/>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A8410E0D-B96D-45E4-9ED0-8263267AB0AC}" type="datetimeFigureOut">
              <a:rPr lang="ru-RU" smtClean="0"/>
              <a:pPr/>
              <a:t>31.05.2018</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CA1FFEE2-C1C4-4D59-8DAB-9EB4745B3DBA}" type="slidenum">
              <a:rPr lang="ru-RU" smtClean="0"/>
              <a:pPr/>
              <a:t>‹#›</a:t>
            </a:fld>
            <a:endParaRPr lang="ru-RU" dirty="0"/>
          </a:p>
        </p:txBody>
      </p:sp>
      <p:sp>
        <p:nvSpPr>
          <p:cNvPr id="9" name="Content Placeholder 8"/>
          <p:cNvSpPr>
            <a:spLocks noGrp="1"/>
          </p:cNvSpPr>
          <p:nvPr>
            <p:ph sz="quarter" idx="13"/>
          </p:nvPr>
        </p:nvSpPr>
        <p:spPr>
          <a:xfrm>
            <a:off x="676655"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A8410E0D-B96D-45E4-9ED0-8263267AB0AC}" type="datetimeFigureOut">
              <a:rPr lang="ru-RU" smtClean="0"/>
              <a:pPr/>
              <a:t>31.05.2018</a:t>
            </a:fld>
            <a:endParaRPr lang="ru-RU" dirty="0"/>
          </a:p>
        </p:txBody>
      </p:sp>
      <p:sp>
        <p:nvSpPr>
          <p:cNvPr id="8" name="Footer Placeholder 7"/>
          <p:cNvSpPr>
            <a:spLocks noGrp="1"/>
          </p:cNvSpPr>
          <p:nvPr>
            <p:ph type="ftr" sz="quarter" idx="11"/>
          </p:nvPr>
        </p:nvSpPr>
        <p:spPr/>
        <p:txBody>
          <a:bodyPr/>
          <a:lstStyle/>
          <a:p>
            <a:endParaRPr lang="ru-RU" dirty="0"/>
          </a:p>
        </p:txBody>
      </p:sp>
      <p:sp>
        <p:nvSpPr>
          <p:cNvPr id="9" name="Slide Number Placeholder 8"/>
          <p:cNvSpPr>
            <a:spLocks noGrp="1"/>
          </p:cNvSpPr>
          <p:nvPr>
            <p:ph type="sldNum" sz="quarter" idx="12"/>
          </p:nvPr>
        </p:nvSpPr>
        <p:spPr/>
        <p:txBody>
          <a:bodyPr/>
          <a:lstStyle/>
          <a:p>
            <a:fld id="{CA1FFEE2-C1C4-4D59-8DAB-9EB4745B3DBA}" type="slidenum">
              <a:rPr lang="ru-RU" smtClean="0"/>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A8410E0D-B96D-45E4-9ED0-8263267AB0AC}" type="datetimeFigureOut">
              <a:rPr lang="ru-RU" smtClean="0"/>
              <a:pPr/>
              <a:t>31.05.2018</a:t>
            </a:fld>
            <a:endParaRPr lang="ru-RU" dirty="0"/>
          </a:p>
        </p:txBody>
      </p:sp>
      <p:sp>
        <p:nvSpPr>
          <p:cNvPr id="4" name="Footer Placeholder 3"/>
          <p:cNvSpPr>
            <a:spLocks noGrp="1"/>
          </p:cNvSpPr>
          <p:nvPr>
            <p:ph type="ftr" sz="quarter" idx="11"/>
          </p:nvPr>
        </p:nvSpPr>
        <p:spPr/>
        <p:txBody>
          <a:bodyPr/>
          <a:lstStyle/>
          <a:p>
            <a:endParaRPr lang="ru-RU" dirty="0"/>
          </a:p>
        </p:txBody>
      </p:sp>
      <p:sp>
        <p:nvSpPr>
          <p:cNvPr id="5" name="Slide Number Placeholder 4"/>
          <p:cNvSpPr>
            <a:spLocks noGrp="1"/>
          </p:cNvSpPr>
          <p:nvPr>
            <p:ph type="sldNum" sz="quarter" idx="12"/>
          </p:nvPr>
        </p:nvSpPr>
        <p:spPr/>
        <p:txBody>
          <a:bodyPr/>
          <a:lstStyle/>
          <a:p>
            <a:fld id="{CA1FFEE2-C1C4-4D59-8DAB-9EB4745B3DBA}" type="slidenum">
              <a:rPr lang="ru-RU" smtClean="0"/>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Date Placeholder 1"/>
          <p:cNvSpPr>
            <a:spLocks noGrp="1"/>
          </p:cNvSpPr>
          <p:nvPr>
            <p:ph type="dt" sz="half" idx="10"/>
          </p:nvPr>
        </p:nvSpPr>
        <p:spPr/>
        <p:txBody>
          <a:bodyPr/>
          <a:lstStyle/>
          <a:p>
            <a:fld id="{A8410E0D-B96D-45E4-9ED0-8263267AB0AC}" type="datetimeFigureOut">
              <a:rPr lang="ru-RU" smtClean="0"/>
              <a:pPr/>
              <a:t>31.05.2018</a:t>
            </a:fld>
            <a:endParaRPr lang="ru-RU" dirty="0"/>
          </a:p>
        </p:txBody>
      </p:sp>
      <p:sp>
        <p:nvSpPr>
          <p:cNvPr id="3" name="Footer Placeholder 2"/>
          <p:cNvSpPr>
            <a:spLocks noGrp="1"/>
          </p:cNvSpPr>
          <p:nvPr>
            <p:ph type="ftr" sz="quarter" idx="11"/>
          </p:nvPr>
        </p:nvSpPr>
        <p:spPr/>
        <p:txBody>
          <a:bodyPr/>
          <a:lstStyle/>
          <a:p>
            <a:endParaRPr lang="ru-RU" dirty="0"/>
          </a:p>
        </p:txBody>
      </p:sp>
      <p:sp>
        <p:nvSpPr>
          <p:cNvPr id="4" name="Slide Number Placeholder 3"/>
          <p:cNvSpPr>
            <a:spLocks noGrp="1"/>
          </p:cNvSpPr>
          <p:nvPr>
            <p:ph type="sldNum" sz="quarter" idx="12"/>
          </p:nvPr>
        </p:nvSpPr>
        <p:spPr/>
        <p:txBody>
          <a:bodyPr/>
          <a:lstStyle/>
          <a:p>
            <a:fld id="{CA1FFEE2-C1C4-4D59-8DAB-9EB4745B3DBA}" type="slidenum">
              <a:rPr lang="ru-RU" smtClean="0"/>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p:txBody>
          <a:bodyPr/>
          <a:lstStyle/>
          <a:p>
            <a:fld id="{A8410E0D-B96D-45E4-9ED0-8263267AB0AC}" type="datetimeFigureOut">
              <a:rPr lang="ru-RU" smtClean="0"/>
              <a:pPr/>
              <a:t>31.05.2018</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CA1FFEE2-C1C4-4D59-8DAB-9EB4745B3DBA}" type="slidenum">
              <a:rPr lang="ru-RU" smtClean="0"/>
              <a:pPr/>
              <a:t>‹#›</a:t>
            </a:fld>
            <a:endParaRPr lang="ru-RU" dirty="0"/>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A8410E0D-B96D-45E4-9ED0-8263267AB0AC}" type="datetimeFigureOut">
              <a:rPr lang="ru-RU" smtClean="0"/>
              <a:pPr/>
              <a:t>31.05.2018</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CA1FFEE2-C1C4-4D59-8DAB-9EB4745B3DBA}" type="slidenum">
              <a:rPr lang="ru-RU" smtClean="0"/>
              <a:pPr/>
              <a:t>‹#›</a:t>
            </a:fld>
            <a:endParaRPr lang="ru-RU" dirty="0"/>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smtClean="0"/>
              <a:t>Вставка рисунка</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A8410E0D-B96D-45E4-9ED0-8263267AB0AC}" type="datetimeFigureOut">
              <a:rPr lang="ru-RU" smtClean="0"/>
              <a:pPr/>
              <a:t>31.05.2018</a:t>
            </a:fld>
            <a:endParaRPr lang="ru-RU" dirty="0"/>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ru-RU" dirty="0"/>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CA1FFEE2-C1C4-4D59-8DAB-9EB4745B3DBA}" type="slidenum">
              <a:rPr lang="ru-RU" smtClean="0"/>
              <a:pPr/>
              <a:t>‹#›</a:t>
            </a:fld>
            <a:endParaRPr lang="ru-RU" dirty="0"/>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3.png"/><Relationship Id="rId4" Type="http://schemas.openxmlformats.org/officeDocument/2006/relationships/image" Target="../media/image13.emf"/></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tif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9.xml"/><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7.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fontScale="90000"/>
          </a:bodyPr>
          <a:lstStyle/>
          <a:p>
            <a:r>
              <a:rPr lang="ru-RU" dirty="0" smtClean="0"/>
              <a:t>История архивной службы Приозерского района : от истоков до современности</a:t>
            </a:r>
            <a:endParaRPr lang="ru-RU" dirty="0"/>
          </a:p>
        </p:txBody>
      </p:sp>
      <p:sp>
        <p:nvSpPr>
          <p:cNvPr id="3" name="Подзаголовок 2"/>
          <p:cNvSpPr>
            <a:spLocks noGrp="1"/>
          </p:cNvSpPr>
          <p:nvPr>
            <p:ph type="subTitle" idx="1"/>
          </p:nvPr>
        </p:nvSpPr>
        <p:spPr/>
        <p:txBody>
          <a:bodyPr>
            <a:normAutofit/>
          </a:bodyPr>
          <a:lstStyle/>
          <a:p>
            <a:r>
              <a:rPr lang="ru-RU" sz="3600" dirty="0" smtClean="0"/>
              <a:t>(1945-2017 г.г.)</a:t>
            </a:r>
            <a:endParaRPr lang="ru-RU" sz="3600" dirty="0"/>
          </a:p>
        </p:txBody>
      </p:sp>
      <p:pic>
        <p:nvPicPr>
          <p:cNvPr id="1026" name="Picture 2" descr="C:\Users\Татьяна\Pictures\Свиток-и-перо.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32853" y="3356992"/>
            <a:ext cx="2725155" cy="26642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Татьяна\Pictures\vense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67" y="6075670"/>
            <a:ext cx="6313381" cy="536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6066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В 1972 году ОМВА принял на хранение дела по личному составу</a:t>
            </a:r>
            <a:endParaRPr lang="ru-RU" dirty="0"/>
          </a:p>
        </p:txBody>
      </p:sp>
      <p:sp>
        <p:nvSpPr>
          <p:cNvPr id="3" name="Прямоугольник 2"/>
          <p:cNvSpPr/>
          <p:nvPr/>
        </p:nvSpPr>
        <p:spPr>
          <a:xfrm>
            <a:off x="539552" y="2492896"/>
            <a:ext cx="8064896" cy="2308324"/>
          </a:xfrm>
          <a:prstGeom prst="rect">
            <a:avLst/>
          </a:prstGeom>
        </p:spPr>
        <p:txBody>
          <a:bodyPr wrap="square">
            <a:spAutoFit/>
          </a:bodyPr>
          <a:lstStyle/>
          <a:p>
            <a:pPr algn="just"/>
            <a:r>
              <a:rPr lang="ru-RU" dirty="0">
                <a:solidFill>
                  <a:schemeClr val="accent5">
                    <a:lumMod val="75000"/>
                  </a:schemeClr>
                </a:solidFill>
              </a:rPr>
              <a:t> </a:t>
            </a:r>
            <a:r>
              <a:rPr lang="ru-RU" dirty="0" smtClean="0">
                <a:solidFill>
                  <a:schemeClr val="accent5">
                    <a:lumMod val="75000"/>
                  </a:schemeClr>
                </a:solidFill>
              </a:rPr>
              <a:t>   </a:t>
            </a:r>
            <a:r>
              <a:rPr lang="ru-RU" sz="2400" b="1" dirty="0" smtClean="0">
                <a:solidFill>
                  <a:schemeClr val="bg2">
                    <a:lumMod val="25000"/>
                  </a:schemeClr>
                </a:solidFill>
              </a:rPr>
              <a:t>По  учетным данным  </a:t>
            </a:r>
            <a:r>
              <a:rPr lang="ru-RU" sz="2400" b="1" dirty="0">
                <a:solidFill>
                  <a:schemeClr val="bg2">
                    <a:lumMod val="25000"/>
                  </a:schemeClr>
                </a:solidFill>
              </a:rPr>
              <a:t>архива, в 1972 году на хранение поступило 229 дел от 7 организаций. </a:t>
            </a:r>
          </a:p>
          <a:p>
            <a:pPr algn="just"/>
            <a:r>
              <a:rPr lang="ru-RU" sz="2400" b="1" dirty="0">
                <a:solidFill>
                  <a:schemeClr val="bg2">
                    <a:lumMod val="25000"/>
                  </a:schemeClr>
                </a:solidFill>
              </a:rPr>
              <a:t>     В числе первых организаций </a:t>
            </a:r>
            <a:r>
              <a:rPr lang="ru-RU" sz="2400" b="1" dirty="0" smtClean="0">
                <a:solidFill>
                  <a:schemeClr val="bg2">
                    <a:lumMod val="25000"/>
                  </a:schemeClr>
                </a:solidFill>
              </a:rPr>
              <a:t>– сдатчиков </a:t>
            </a:r>
            <a:r>
              <a:rPr lang="ru-RU" sz="2400" b="1" dirty="0">
                <a:solidFill>
                  <a:schemeClr val="bg2">
                    <a:lumMod val="25000"/>
                  </a:schemeClr>
                </a:solidFill>
              </a:rPr>
              <a:t>архивных </a:t>
            </a:r>
            <a:r>
              <a:rPr lang="ru-RU" sz="2400" b="1" dirty="0" smtClean="0">
                <a:solidFill>
                  <a:schemeClr val="bg2">
                    <a:lumMod val="25000"/>
                  </a:schemeClr>
                </a:solidFill>
              </a:rPr>
              <a:t>документов  </a:t>
            </a:r>
            <a:r>
              <a:rPr lang="ru-RU" sz="2400" b="1" dirty="0">
                <a:solidFill>
                  <a:schemeClr val="bg2">
                    <a:lumMod val="25000"/>
                  </a:schemeClr>
                </a:solidFill>
              </a:rPr>
              <a:t>– Приозерское потребительское общество, Приозерский хлебокомбинат, Приозерский комбинат коммунальных предприятий. </a:t>
            </a:r>
          </a:p>
        </p:txBody>
      </p:sp>
      <p:pic>
        <p:nvPicPr>
          <p:cNvPr id="4" name="Picture 3" descr="C:\Users\Татьяна\Pictures\vense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5949280"/>
            <a:ext cx="7704856" cy="536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121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ChangeArrowheads="1"/>
          </p:cNvSpPr>
          <p:nvPr/>
        </p:nvSpPr>
        <p:spPr bwMode="auto">
          <a:xfrm>
            <a:off x="323528" y="2311971"/>
            <a:ext cx="8424936" cy="34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2200" b="1" i="0" u="none" strike="noStrike" cap="none" normalizeH="0" baseline="0" dirty="0" smtClean="0">
                <a:ln>
                  <a:noFill/>
                </a:ln>
                <a:solidFill>
                  <a:schemeClr val="bg2">
                    <a:lumMod val="25000"/>
                  </a:schemeClr>
                </a:solidFill>
                <a:effectLst/>
                <a:latin typeface="Times New Roman" pitchFamily="18" charset="0"/>
                <a:ea typeface="Calibri" pitchFamily="34" charset="0"/>
                <a:cs typeface="Times New Roman" pitchFamily="18" charset="0"/>
              </a:rPr>
              <a:t>Внедрению  в практику работы  государственных стандартов  по делопроизводству и  отраслевых архивных нормативов, повышению  качества экспертизы ценности   архивных документов при отборе и подготовке   к передаче на государственное хранение архивных документов, в немалой степени способствовало создание на  основании  решения Приозерского горисполкома  от  18 апреля 1974 года № 164 группы по  научно-технической обработке архивных документов (НТОД) под руководством старшего инспектора  Варламовой Любови Григорьевны.</a:t>
            </a:r>
            <a:endParaRPr kumimoji="0" lang="ru-RU" sz="2200" b="1" i="0" u="none" strike="noStrike" cap="none" normalizeH="0" baseline="0" dirty="0" smtClean="0">
              <a:ln>
                <a:noFill/>
              </a:ln>
              <a:solidFill>
                <a:schemeClr val="bg2">
                  <a:lumMod val="25000"/>
                </a:schemeClr>
              </a:solidFill>
              <a:effectLst/>
              <a:latin typeface="Arial" pitchFamily="34" charset="0"/>
              <a:cs typeface="Arial" pitchFamily="34" charset="0"/>
            </a:endParaRPr>
          </a:p>
        </p:txBody>
      </p:sp>
      <p:sp>
        <p:nvSpPr>
          <p:cNvPr id="3" name="Заголовок 2"/>
          <p:cNvSpPr>
            <a:spLocks noGrp="1"/>
          </p:cNvSpPr>
          <p:nvPr>
            <p:ph type="title"/>
          </p:nvPr>
        </p:nvSpPr>
        <p:spPr>
          <a:xfrm>
            <a:off x="611560" y="548680"/>
            <a:ext cx="8229600" cy="1252728"/>
          </a:xfrm>
        </p:spPr>
        <p:txBody>
          <a:bodyPr>
            <a:normAutofit/>
          </a:bodyPr>
          <a:lstStyle/>
          <a:p>
            <a:r>
              <a:rPr lang="ru-RU" sz="3400" dirty="0" smtClean="0"/>
              <a:t>Создание группы по научно-технической обработке  архивных документов</a:t>
            </a:r>
            <a:endParaRPr lang="ru-RU" sz="3400" dirty="0"/>
          </a:p>
        </p:txBody>
      </p:sp>
      <p:pic>
        <p:nvPicPr>
          <p:cNvPr id="4" name="Picture 3" descr="C:\Users\Татьяна\Pictures\vense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5877272"/>
            <a:ext cx="7704856" cy="5366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67544" y="404664"/>
            <a:ext cx="8229600" cy="1252728"/>
          </a:xfrm>
        </p:spPr>
        <p:txBody>
          <a:bodyPr>
            <a:noAutofit/>
          </a:bodyPr>
          <a:lstStyle/>
          <a:p>
            <a:r>
              <a:rPr lang="ru-RU" sz="2800" b="1" dirty="0" smtClean="0"/>
              <a:t>В 1976 году Приозерскому городскому государственному архиву было присвоено звание «Образцовый архив»</a:t>
            </a:r>
            <a:endParaRPr lang="ru-RU" sz="2800" b="1" dirty="0"/>
          </a:p>
        </p:txBody>
      </p:sp>
      <p:pic>
        <p:nvPicPr>
          <p:cNvPr id="1026" name="Picture 2" descr="F:\JOB_012\0008_0.tif"/>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2055644"/>
            <a:ext cx="3528392" cy="4619517"/>
          </a:xfrm>
          <a:prstGeom prst="rect">
            <a:avLst/>
          </a:prstGeom>
          <a:noFill/>
          <a:ln w="38100">
            <a:solidFill>
              <a:schemeClr val="bg2">
                <a:lumMod val="90000"/>
              </a:schemeClr>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788024" y="2852936"/>
            <a:ext cx="3888432" cy="3139321"/>
          </a:xfrm>
          <a:prstGeom prst="rect">
            <a:avLst/>
          </a:prstGeom>
          <a:noFill/>
        </p:spPr>
        <p:txBody>
          <a:bodyPr wrap="square" rtlCol="0">
            <a:spAutoFit/>
          </a:bodyPr>
          <a:lstStyle/>
          <a:p>
            <a:pPr algn="just"/>
            <a:r>
              <a:rPr lang="ru-RU" dirty="0" smtClean="0"/>
              <a:t>    </a:t>
            </a:r>
            <a:r>
              <a:rPr lang="ru-RU" sz="2200" b="1" dirty="0" smtClean="0">
                <a:solidFill>
                  <a:schemeClr val="bg2">
                    <a:lumMod val="25000"/>
                  </a:schemeClr>
                </a:solidFill>
              </a:rPr>
              <a:t>На 01.01.1975 в Приозерском горгосархиве на хранении находится 2842 дел за 1945-1972 годы.</a:t>
            </a:r>
          </a:p>
          <a:p>
            <a:pPr algn="just"/>
            <a:r>
              <a:rPr lang="ru-RU" sz="2200" b="1" dirty="0" smtClean="0">
                <a:solidFill>
                  <a:schemeClr val="bg2">
                    <a:lumMod val="25000"/>
                  </a:schemeClr>
                </a:solidFill>
              </a:rPr>
              <a:t>     На 01.01.1976 в Приозерском горгосархиве на хранении находится 4030 дел за 1945-1974 годы.</a:t>
            </a:r>
          </a:p>
          <a:p>
            <a:pPr algn="just"/>
            <a:endParaRPr lang="ru-RU" sz="2200" b="1" dirty="0">
              <a:solidFill>
                <a:schemeClr val="bg2">
                  <a:lumMod val="25000"/>
                </a:schemeClr>
              </a:solidFill>
            </a:endParaRPr>
          </a:p>
        </p:txBody>
      </p:sp>
      <p:pic>
        <p:nvPicPr>
          <p:cNvPr id="7" name="Picture 3" descr="C:\Users\Татьяна\Pictures\vense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3480" y="5805264"/>
            <a:ext cx="4356992" cy="536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1447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395536" y="260648"/>
            <a:ext cx="8229600" cy="1296144"/>
          </a:xfrm>
        </p:spPr>
        <p:txBody>
          <a:bodyPr>
            <a:normAutofit fontScale="90000"/>
          </a:bodyPr>
          <a:lstStyle/>
          <a:p>
            <a:r>
              <a:rPr lang="ru-RU" dirty="0" smtClean="0"/>
              <a:t/>
            </a:r>
            <a:br>
              <a:rPr lang="ru-RU" dirty="0" smtClean="0"/>
            </a:br>
            <a:r>
              <a:rPr lang="ru-RU" dirty="0"/>
              <a:t/>
            </a:r>
            <a:br>
              <a:rPr lang="ru-RU" dirty="0"/>
            </a:br>
            <a:r>
              <a:rPr lang="ru-RU" sz="4000" dirty="0" smtClean="0"/>
              <a:t>Сведения из п</a:t>
            </a:r>
            <a:r>
              <a:rPr lang="ru-RU" sz="4000" b="1" dirty="0" smtClean="0"/>
              <a:t>аспорта  </a:t>
            </a:r>
            <a:r>
              <a:rPr lang="ru-RU" sz="4000" b="1" dirty="0"/>
              <a:t>архива </a:t>
            </a:r>
            <a:r>
              <a:rPr lang="ru-RU" sz="4000" b="1" dirty="0" smtClean="0"/>
              <a:t/>
            </a:r>
            <a:br>
              <a:rPr lang="ru-RU" sz="4000" b="1" dirty="0" smtClean="0"/>
            </a:br>
            <a:r>
              <a:rPr lang="ru-RU" sz="4000" b="1" dirty="0" smtClean="0"/>
              <a:t>за  1975 год  </a:t>
            </a:r>
            <a:r>
              <a:rPr lang="ru-RU" sz="4000" dirty="0" smtClean="0"/>
              <a:t/>
            </a:r>
            <a:br>
              <a:rPr lang="ru-RU" sz="4000" dirty="0" smtClean="0"/>
            </a:br>
            <a:endParaRPr lang="ru-RU" sz="4000" dirty="0"/>
          </a:p>
        </p:txBody>
      </p:sp>
      <p:sp>
        <p:nvSpPr>
          <p:cNvPr id="4" name="Объект 3"/>
          <p:cNvSpPr>
            <a:spLocks noGrp="1"/>
          </p:cNvSpPr>
          <p:nvPr>
            <p:ph idx="1"/>
          </p:nvPr>
        </p:nvSpPr>
        <p:spPr>
          <a:xfrm>
            <a:off x="251520" y="2492896"/>
            <a:ext cx="8640959" cy="5400600"/>
          </a:xfrm>
        </p:spPr>
        <p:txBody>
          <a:bodyPr>
            <a:noAutofit/>
          </a:bodyPr>
          <a:lstStyle/>
          <a:p>
            <a:pPr marL="0" indent="0" algn="just">
              <a:buNone/>
            </a:pPr>
            <a:r>
              <a:rPr lang="ru-RU" b="1" dirty="0" smtClean="0"/>
              <a:t>         Приозерский </a:t>
            </a:r>
            <a:r>
              <a:rPr lang="ru-RU" b="1" dirty="0"/>
              <a:t>горгосархив занимал помещение  в </a:t>
            </a:r>
            <a:r>
              <a:rPr lang="ru-RU" b="1" dirty="0" smtClean="0"/>
              <a:t>                        г</a:t>
            </a:r>
            <a:r>
              <a:rPr lang="ru-RU" b="1" dirty="0"/>
              <a:t>. Приозерске по ул. </a:t>
            </a:r>
            <a:r>
              <a:rPr lang="ru-RU" b="1" dirty="0" smtClean="0"/>
              <a:t>Ленина, </a:t>
            </a:r>
            <a:r>
              <a:rPr lang="ru-RU" b="1" dirty="0"/>
              <a:t>д.28 </a:t>
            </a:r>
            <a:r>
              <a:rPr lang="ru-RU" b="1" dirty="0" smtClean="0"/>
              <a:t>кв.з6. Площадь архивохранилища </a:t>
            </a:r>
            <a:r>
              <a:rPr lang="ru-RU" b="1" dirty="0"/>
              <a:t>составляла 14 кв.м. , </a:t>
            </a:r>
            <a:r>
              <a:rPr lang="ru-RU" b="1" dirty="0" smtClean="0"/>
              <a:t>протяженность архивных стеллажей - 53 </a:t>
            </a:r>
            <a:r>
              <a:rPr lang="ru-RU" b="1" dirty="0" err="1" smtClean="0"/>
              <a:t>пог</a:t>
            </a:r>
            <a:r>
              <a:rPr lang="ru-RU" b="1" dirty="0" smtClean="0"/>
              <a:t>. м. Архив занимал одну комнату </a:t>
            </a:r>
            <a:r>
              <a:rPr lang="ru-RU" b="1" dirty="0"/>
              <a:t>в трехкомнатной квартире на первом этаже жилого дома.  В архиве хранилось  3899 дел постоянного хранения  за 1945-1974 годы. </a:t>
            </a:r>
            <a:r>
              <a:rPr lang="ru-RU" b="1" dirty="0" smtClean="0"/>
              <a:t>Приозерский </a:t>
            </a:r>
            <a:r>
              <a:rPr lang="ru-RU" b="1" dirty="0"/>
              <a:t>горгосархив возглавляла заведующая Садкевич Таисия Федоровна</a:t>
            </a:r>
          </a:p>
        </p:txBody>
      </p:sp>
      <p:pic>
        <p:nvPicPr>
          <p:cNvPr id="2051" name="Picture 3" descr="C:\Users\Татьяна\Pictures\vense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3768" y="5876738"/>
            <a:ext cx="4680520" cy="536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82952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500" dirty="0" smtClean="0"/>
              <a:t>Приозерский объединенный междуведомственный архив</a:t>
            </a:r>
            <a:endParaRPr lang="ru-RU" sz="3500" dirty="0"/>
          </a:p>
        </p:txBody>
      </p:sp>
      <p:sp>
        <p:nvSpPr>
          <p:cNvPr id="3" name="Текст 2"/>
          <p:cNvSpPr>
            <a:spLocks noGrp="1"/>
          </p:cNvSpPr>
          <p:nvPr>
            <p:ph type="body" idx="1"/>
          </p:nvPr>
        </p:nvSpPr>
        <p:spPr>
          <a:xfrm>
            <a:off x="467544" y="2492896"/>
            <a:ext cx="3822192" cy="639762"/>
          </a:xfrm>
        </p:spPr>
        <p:txBody>
          <a:bodyPr>
            <a:noAutofit/>
          </a:bodyPr>
          <a:lstStyle/>
          <a:p>
            <a:r>
              <a:rPr lang="ru-RU" sz="2000" b="1" dirty="0" smtClean="0">
                <a:solidFill>
                  <a:schemeClr val="bg2">
                    <a:lumMod val="25000"/>
                  </a:schemeClr>
                </a:solidFill>
              </a:rPr>
              <a:t>Кузнецова Нелли Борисовна, заведующая Приозерским ОМВА в 1975-1980г.г.)</a:t>
            </a:r>
            <a:endParaRPr lang="ru-RU" sz="2000" b="1" dirty="0">
              <a:solidFill>
                <a:schemeClr val="bg2">
                  <a:lumMod val="25000"/>
                </a:schemeClr>
              </a:solidFill>
            </a:endParaRPr>
          </a:p>
        </p:txBody>
      </p:sp>
      <p:sp>
        <p:nvSpPr>
          <p:cNvPr id="5" name="Текст 4"/>
          <p:cNvSpPr>
            <a:spLocks noGrp="1"/>
          </p:cNvSpPr>
          <p:nvPr>
            <p:ph type="body" sz="quarter" idx="3"/>
          </p:nvPr>
        </p:nvSpPr>
        <p:spPr>
          <a:xfrm>
            <a:off x="4788024" y="2780928"/>
            <a:ext cx="3822192" cy="639762"/>
          </a:xfrm>
        </p:spPr>
        <p:txBody>
          <a:bodyPr>
            <a:normAutofit fontScale="25000" lnSpcReduction="20000"/>
          </a:bodyPr>
          <a:lstStyle/>
          <a:p>
            <a:r>
              <a:rPr lang="ru-RU" sz="8000" b="1" dirty="0" smtClean="0">
                <a:solidFill>
                  <a:schemeClr val="bg2">
                    <a:lumMod val="25000"/>
                  </a:schemeClr>
                </a:solidFill>
              </a:rPr>
              <a:t>Панфилова Татьяна Георгиевна, </a:t>
            </a:r>
            <a:r>
              <a:rPr lang="ru-RU" sz="8000" b="1" dirty="0">
                <a:solidFill>
                  <a:schemeClr val="bg2">
                    <a:lumMod val="25000"/>
                  </a:schemeClr>
                </a:solidFill>
              </a:rPr>
              <a:t>заведующая Приозерским </a:t>
            </a:r>
            <a:r>
              <a:rPr lang="ru-RU" sz="8000" b="1" dirty="0" smtClean="0">
                <a:solidFill>
                  <a:schemeClr val="bg2">
                    <a:lumMod val="25000"/>
                  </a:schemeClr>
                </a:solidFill>
              </a:rPr>
              <a:t>ОМВА (1980-1982)</a:t>
            </a:r>
            <a:endParaRPr lang="ru-RU" sz="8000" b="1" dirty="0">
              <a:solidFill>
                <a:schemeClr val="bg2">
                  <a:lumMod val="25000"/>
                </a:schemeClr>
              </a:solidFill>
            </a:endParaRPr>
          </a:p>
          <a:p>
            <a:endParaRPr lang="ru-RU" dirty="0"/>
          </a:p>
        </p:txBody>
      </p:sp>
      <p:pic>
        <p:nvPicPr>
          <p:cNvPr id="4098" name="Picture 2" descr="F:\JOB_012\0007_0.tif"/>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3645024"/>
            <a:ext cx="1888908" cy="2592288"/>
          </a:xfrm>
          <a:prstGeom prst="rect">
            <a:avLst/>
          </a:prstGeom>
          <a:noFill/>
          <a:ln w="57150">
            <a:solidFill>
              <a:schemeClr val="bg2">
                <a:lumMod val="75000"/>
              </a:schemeClr>
            </a:solidFill>
          </a:ln>
          <a:extLst>
            <a:ext uri="{909E8E84-426E-40DD-AFC4-6F175D3DCCD1}">
              <a14:hiddenFill xmlns:a14="http://schemas.microsoft.com/office/drawing/2010/main">
                <a:solidFill>
                  <a:srgbClr val="FFFFFF"/>
                </a:solidFill>
              </a14:hiddenFill>
            </a:ext>
          </a:extLst>
        </p:spPr>
      </p:pic>
      <p:pic>
        <p:nvPicPr>
          <p:cNvPr id="4099" name="Picture 3" descr="F:\JOB_012\0006_0.tif"/>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5796136" y="3933056"/>
            <a:ext cx="1872208" cy="2346067"/>
          </a:xfrm>
          <a:prstGeom prst="rect">
            <a:avLst/>
          </a:prstGeom>
          <a:noFill/>
          <a:ln w="57150">
            <a:solidFill>
              <a:schemeClr val="bg2">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852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611560" y="1483662"/>
          <a:ext cx="3456384" cy="5157658"/>
        </p:xfrm>
        <a:graphic>
          <a:graphicData uri="http://schemas.openxmlformats.org/presentationml/2006/ole">
            <mc:AlternateContent xmlns:mc="http://schemas.openxmlformats.org/markup-compatibility/2006">
              <mc:Choice xmlns:v="urn:schemas-microsoft-com:vml" Requires="v">
                <p:oleObj spid="_x0000_s1037" name="Acrobat Document" r:id="rId3" imgW="7601760" imgH="10724040" progId="AcroExch.Document.7">
                  <p:embed/>
                </p:oleObj>
              </mc:Choice>
              <mc:Fallback>
                <p:oleObj name="Acrobat Document" r:id="rId3" imgW="7601760" imgH="10724040" progId="AcroExch.Document.7">
                  <p:embed/>
                  <p:pic>
                    <p:nvPicPr>
                      <p:cNvPr id="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483662"/>
                        <a:ext cx="3456384" cy="5157658"/>
                      </a:xfrm>
                      <a:prstGeom prst="rect">
                        <a:avLst/>
                      </a:prstGeom>
                      <a:noFill/>
                      <a:ln w="57150">
                        <a:solidFill>
                          <a:srgbClr val="1F61B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Заголовок 9"/>
          <p:cNvSpPr>
            <a:spLocks noGrp="1"/>
          </p:cNvSpPr>
          <p:nvPr>
            <p:ph type="title"/>
          </p:nvPr>
        </p:nvSpPr>
        <p:spPr>
          <a:xfrm>
            <a:off x="457200" y="338328"/>
            <a:ext cx="8229600" cy="786416"/>
          </a:xfrm>
        </p:spPr>
        <p:txBody>
          <a:bodyPr>
            <a:noAutofit/>
          </a:bodyPr>
          <a:lstStyle/>
          <a:p>
            <a:r>
              <a:rPr lang="ru-RU" sz="2400" dirty="0" smtClean="0"/>
              <a:t/>
            </a:r>
            <a:br>
              <a:rPr lang="ru-RU" sz="2400" dirty="0" smtClean="0"/>
            </a:br>
            <a:r>
              <a:rPr lang="ru-RU" sz="2400" dirty="0" smtClean="0"/>
              <a:t>Решение исполнительного комитета от 23.02.1978 № 40 «Об утверждении Положения о Приозерском городском государственном архиве»</a:t>
            </a:r>
            <a:endParaRPr lang="ru-RU" sz="2400" dirty="0"/>
          </a:p>
        </p:txBody>
      </p:sp>
      <p:sp>
        <p:nvSpPr>
          <p:cNvPr id="12" name="TextBox 11"/>
          <p:cNvSpPr txBox="1"/>
          <p:nvPr/>
        </p:nvSpPr>
        <p:spPr>
          <a:xfrm>
            <a:off x="4283968" y="2521352"/>
            <a:ext cx="4608512" cy="3477875"/>
          </a:xfrm>
          <a:prstGeom prst="rect">
            <a:avLst/>
          </a:prstGeom>
          <a:noFill/>
        </p:spPr>
        <p:txBody>
          <a:bodyPr wrap="square" rtlCol="0">
            <a:spAutoFit/>
          </a:bodyPr>
          <a:lstStyle/>
          <a:p>
            <a:pPr algn="just"/>
            <a:r>
              <a:rPr lang="ru-RU" sz="2000" b="1" dirty="0" smtClean="0">
                <a:solidFill>
                  <a:schemeClr val="bg2">
                    <a:lumMod val="25000"/>
                  </a:schemeClr>
                </a:solidFill>
              </a:rPr>
              <a:t>Приозерский городской государственный архив образован в целях улучшения архивного дела и обеспечения организационно-методического руководства им на территории Приозерского района, хранит документы  организаций, предприятий  района и состоит при исполнительном комитете Приозерского городского Совета народных депутатов</a:t>
            </a:r>
            <a:endParaRPr lang="ru-RU" sz="2000" b="1" dirty="0">
              <a:solidFill>
                <a:schemeClr val="bg2">
                  <a:lumMod val="25000"/>
                </a:schemeClr>
              </a:solidFill>
            </a:endParaRPr>
          </a:p>
        </p:txBody>
      </p:sp>
      <p:pic>
        <p:nvPicPr>
          <p:cNvPr id="13" name="Picture 3" descr="C:\Users\Татьяна\Pictures\vense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79805" y="6165304"/>
            <a:ext cx="4680520" cy="5366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475656" y="3645024"/>
            <a:ext cx="8229600" cy="1252728"/>
          </a:xfrm>
        </p:spPr>
        <p:txBody>
          <a:bodyPr/>
          <a:lstStyle/>
          <a:p>
            <a:r>
              <a:rPr lang="ru-RU" sz="2000" b="1" dirty="0" smtClean="0"/>
              <a:t>Телеграмма об отгрузке архивных стеллажей для архива горисполкома </a:t>
            </a:r>
            <a:endParaRPr lang="ru-RU" sz="2000" b="1" dirty="0"/>
          </a:p>
        </p:txBody>
      </p:sp>
      <p:sp>
        <p:nvSpPr>
          <p:cNvPr id="2" name="Текст 1"/>
          <p:cNvSpPr>
            <a:spLocks noGrp="1"/>
          </p:cNvSpPr>
          <p:nvPr>
            <p:ph type="body" sz="half" idx="4294967295"/>
          </p:nvPr>
        </p:nvSpPr>
        <p:spPr>
          <a:xfrm>
            <a:off x="539552" y="332656"/>
            <a:ext cx="8064500" cy="1152525"/>
          </a:xfrm>
        </p:spPr>
        <p:txBody>
          <a:bodyPr>
            <a:normAutofit/>
          </a:bodyPr>
          <a:lstStyle/>
          <a:p>
            <a:pPr algn="ctr">
              <a:buNone/>
            </a:pPr>
            <a:r>
              <a:rPr lang="ru-RU" sz="3000" b="1" dirty="0" smtClean="0">
                <a:solidFill>
                  <a:schemeClr val="bg1"/>
                </a:solidFill>
                <a:latin typeface="+mj-lt"/>
              </a:rPr>
              <a:t>В 1980 году архив был оснащен первыми металлическими стеллажами</a:t>
            </a:r>
            <a:endParaRPr lang="ru-RU" sz="3000" b="1" dirty="0">
              <a:solidFill>
                <a:schemeClr val="bg1"/>
              </a:solidFill>
              <a:latin typeface="+mj-lt"/>
            </a:endParaRPr>
          </a:p>
        </p:txBody>
      </p:sp>
      <p:pic>
        <p:nvPicPr>
          <p:cNvPr id="2050" name="Picture 2" descr="F:\JOB_012\0009_0.tif"/>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060848"/>
            <a:ext cx="4601173" cy="3456384"/>
          </a:xfrm>
          <a:prstGeom prst="rect">
            <a:avLst/>
          </a:prstGeom>
          <a:noFill/>
          <a:ln w="38100">
            <a:solidFill>
              <a:schemeClr val="bg2">
                <a:lumMod val="75000"/>
              </a:schemeClr>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076056" y="3284984"/>
            <a:ext cx="3672408" cy="1569660"/>
          </a:xfrm>
          <a:prstGeom prst="rect">
            <a:avLst/>
          </a:prstGeom>
          <a:noFill/>
        </p:spPr>
        <p:txBody>
          <a:bodyPr wrap="square" rtlCol="0">
            <a:spAutoFit/>
          </a:bodyPr>
          <a:lstStyle/>
          <a:p>
            <a:r>
              <a:rPr lang="ru-RU" sz="2400" b="1" dirty="0" smtClean="0">
                <a:solidFill>
                  <a:schemeClr val="bg2">
                    <a:lumMod val="25000"/>
                  </a:schemeClr>
                </a:solidFill>
              </a:rPr>
              <a:t>Телеграммное сообщение об отгрузке металлических стеллажей для архива </a:t>
            </a:r>
            <a:endParaRPr lang="ru-RU" sz="2400" b="1" dirty="0">
              <a:solidFill>
                <a:schemeClr val="bg2">
                  <a:lumMod val="25000"/>
                </a:schemeClr>
              </a:solidFill>
            </a:endParaRPr>
          </a:p>
        </p:txBody>
      </p:sp>
      <p:pic>
        <p:nvPicPr>
          <p:cNvPr id="8" name="Picture 3" descr="C:\Users\Татьяна\Pictures\vense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6021288"/>
            <a:ext cx="7992888" cy="536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856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7624" y="1628800"/>
            <a:ext cx="6696744" cy="4093428"/>
          </a:xfrm>
          <a:prstGeom prst="rect">
            <a:avLst/>
          </a:prstGeom>
          <a:noFill/>
        </p:spPr>
        <p:txBody>
          <a:bodyPr wrap="square" rtlCol="0">
            <a:spAutoFit/>
          </a:bodyPr>
          <a:lstStyle/>
          <a:p>
            <a:endParaRPr lang="ru-RU" dirty="0" smtClean="0"/>
          </a:p>
          <a:p>
            <a:pPr algn="just"/>
            <a:r>
              <a:rPr lang="ru-RU" sz="2200" b="1" dirty="0" smtClean="0">
                <a:solidFill>
                  <a:schemeClr val="bg2">
                    <a:lumMod val="25000"/>
                  </a:schemeClr>
                </a:solidFill>
              </a:rPr>
              <a:t>         По </a:t>
            </a:r>
            <a:r>
              <a:rPr lang="ru-RU" sz="2200" b="1" dirty="0">
                <a:solidFill>
                  <a:schemeClr val="bg2">
                    <a:lumMod val="25000"/>
                  </a:schemeClr>
                </a:solidFill>
              </a:rPr>
              <a:t>паспорту Приозерского </a:t>
            </a:r>
            <a:r>
              <a:rPr lang="ru-RU" sz="2200" b="1" dirty="0" smtClean="0">
                <a:solidFill>
                  <a:schemeClr val="bg2">
                    <a:lumMod val="25000"/>
                  </a:schemeClr>
                </a:solidFill>
              </a:rPr>
              <a:t> объединенного междуведомственного архива на 01.01.1985:</a:t>
            </a:r>
            <a:endParaRPr lang="ru-RU" sz="2200" b="1" dirty="0">
              <a:solidFill>
                <a:schemeClr val="bg2">
                  <a:lumMod val="25000"/>
                </a:schemeClr>
              </a:solidFill>
            </a:endParaRPr>
          </a:p>
          <a:p>
            <a:pPr algn="just"/>
            <a:r>
              <a:rPr lang="ru-RU" sz="2200" b="1" dirty="0">
                <a:solidFill>
                  <a:schemeClr val="bg2">
                    <a:lumMod val="25000"/>
                  </a:schemeClr>
                </a:solidFill>
              </a:rPr>
              <a:t>Архив </a:t>
            </a:r>
            <a:r>
              <a:rPr lang="ru-RU" sz="2200" b="1" dirty="0" smtClean="0">
                <a:solidFill>
                  <a:schemeClr val="bg2">
                    <a:lumMod val="25000"/>
                  </a:schemeClr>
                </a:solidFill>
              </a:rPr>
              <a:t>занимал помещение, расположенное на 3 этаже в здании по ул.Исполкомовская, д.6. </a:t>
            </a:r>
            <a:r>
              <a:rPr lang="ru-RU" sz="2200" b="1" dirty="0">
                <a:solidFill>
                  <a:schemeClr val="bg2">
                    <a:lumMod val="25000"/>
                  </a:schemeClr>
                </a:solidFill>
              </a:rPr>
              <a:t>Протяженность стеллажей </a:t>
            </a:r>
            <a:r>
              <a:rPr lang="ru-RU" sz="2200" b="1" dirty="0" smtClean="0">
                <a:solidFill>
                  <a:schemeClr val="bg2">
                    <a:lumMod val="25000"/>
                  </a:schemeClr>
                </a:solidFill>
              </a:rPr>
              <a:t>-200 </a:t>
            </a:r>
            <a:r>
              <a:rPr lang="ru-RU" sz="2200" b="1" dirty="0" err="1">
                <a:solidFill>
                  <a:schemeClr val="bg2">
                    <a:lumMod val="25000"/>
                  </a:schemeClr>
                </a:solidFill>
              </a:rPr>
              <a:t>пог</a:t>
            </a:r>
            <a:r>
              <a:rPr lang="ru-RU" sz="2200" b="1" dirty="0" smtClean="0">
                <a:solidFill>
                  <a:schemeClr val="bg2">
                    <a:lumMod val="25000"/>
                  </a:schemeClr>
                </a:solidFill>
              </a:rPr>
              <a:t>. м</a:t>
            </a:r>
            <a:r>
              <a:rPr lang="ru-RU" sz="2200" b="1" dirty="0">
                <a:solidFill>
                  <a:schemeClr val="bg2">
                    <a:lumMod val="25000"/>
                  </a:schemeClr>
                </a:solidFill>
              </a:rPr>
              <a:t>.  </a:t>
            </a:r>
          </a:p>
          <a:p>
            <a:pPr algn="just"/>
            <a:endParaRPr lang="ru-RU" sz="2200" b="1" dirty="0">
              <a:solidFill>
                <a:schemeClr val="bg2">
                  <a:lumMod val="25000"/>
                </a:schemeClr>
              </a:solidFill>
            </a:endParaRPr>
          </a:p>
          <a:p>
            <a:pPr algn="just"/>
            <a:r>
              <a:rPr lang="ru-RU" sz="2200" b="1" dirty="0" smtClean="0">
                <a:solidFill>
                  <a:schemeClr val="bg2">
                    <a:lumMod val="25000"/>
                  </a:schemeClr>
                </a:solidFill>
              </a:rPr>
              <a:t>         По паспорту Приозерского горгосархива  на 01.01.1986:</a:t>
            </a:r>
          </a:p>
          <a:p>
            <a:pPr algn="just"/>
            <a:r>
              <a:rPr lang="ru-RU" sz="2200" b="1" dirty="0" smtClean="0">
                <a:solidFill>
                  <a:schemeClr val="bg2">
                    <a:lumMod val="25000"/>
                  </a:schemeClr>
                </a:solidFill>
              </a:rPr>
              <a:t>Архив занимал 2 комнаты трехкомнатной квартиры № 36 на 1 этаже по ул. Ленина д.28. Протяженность стеллажей - 53 </a:t>
            </a:r>
            <a:r>
              <a:rPr lang="ru-RU" sz="2200" b="1" dirty="0" err="1" smtClean="0">
                <a:solidFill>
                  <a:schemeClr val="bg2">
                    <a:lumMod val="25000"/>
                  </a:schemeClr>
                </a:solidFill>
              </a:rPr>
              <a:t>пог</a:t>
            </a:r>
            <a:r>
              <a:rPr lang="ru-RU" sz="2200" b="1" dirty="0" smtClean="0">
                <a:solidFill>
                  <a:schemeClr val="bg2">
                    <a:lumMod val="25000"/>
                  </a:schemeClr>
                </a:solidFill>
              </a:rPr>
              <a:t>. м.  </a:t>
            </a:r>
            <a:endParaRPr lang="ru-RU" sz="2200" b="1" dirty="0">
              <a:solidFill>
                <a:schemeClr val="bg2">
                  <a:lumMod val="25000"/>
                </a:schemeClr>
              </a:solidFill>
            </a:endParaRPr>
          </a:p>
        </p:txBody>
      </p:sp>
      <p:pic>
        <p:nvPicPr>
          <p:cNvPr id="5" name="Picture 3" descr="C:\Users\Татьяна\Pictures\vense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736" y="5973366"/>
            <a:ext cx="4680520" cy="3479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Татьяна\Pictures\Свиток-и-перо.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98513" y="287725"/>
            <a:ext cx="1371709" cy="1341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992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338328"/>
            <a:ext cx="8229600" cy="642400"/>
          </a:xfrm>
        </p:spPr>
        <p:txBody>
          <a:bodyPr>
            <a:normAutofit fontScale="90000"/>
          </a:bodyPr>
          <a:lstStyle/>
          <a:p>
            <a:r>
              <a:rPr lang="ru-RU" dirty="0" smtClean="0"/>
              <a:t>ИСТОРИЧЕСКАЯ СПРАВКА</a:t>
            </a:r>
            <a:endParaRPr lang="ru-RU" dirty="0"/>
          </a:p>
        </p:txBody>
      </p:sp>
      <p:sp>
        <p:nvSpPr>
          <p:cNvPr id="4" name="Объект 3"/>
          <p:cNvSpPr>
            <a:spLocks noGrp="1"/>
          </p:cNvSpPr>
          <p:nvPr>
            <p:ph idx="1"/>
          </p:nvPr>
        </p:nvSpPr>
        <p:spPr>
          <a:xfrm>
            <a:off x="179512" y="1176505"/>
            <a:ext cx="8640959" cy="4968552"/>
          </a:xfrm>
        </p:spPr>
        <p:txBody>
          <a:bodyPr>
            <a:noAutofit/>
          </a:bodyPr>
          <a:lstStyle/>
          <a:p>
            <a:pPr indent="425990" algn="just" fontAlgn="base">
              <a:lnSpc>
                <a:spcPct val="150000"/>
              </a:lnSpc>
              <a:spcBef>
                <a:spcPct val="0"/>
              </a:spcBef>
              <a:spcAft>
                <a:spcPct val="0"/>
              </a:spcAft>
            </a:pPr>
            <a:endParaRPr lang="ru-RU" sz="1600" b="1" dirty="0" smtClean="0">
              <a:solidFill>
                <a:schemeClr val="bg2">
                  <a:lumMod val="25000"/>
                </a:schemeClr>
              </a:solidFill>
              <a:latin typeface="Arial Black" pitchFamily="34" charset="0"/>
            </a:endParaRPr>
          </a:p>
          <a:p>
            <a:pPr indent="425990" algn="just" fontAlgn="base">
              <a:lnSpc>
                <a:spcPct val="150000"/>
              </a:lnSpc>
              <a:spcBef>
                <a:spcPct val="0"/>
              </a:spcBef>
              <a:spcAft>
                <a:spcPct val="0"/>
              </a:spcAft>
            </a:pPr>
            <a:endParaRPr lang="ru-RU" sz="1600" b="1" dirty="0" smtClean="0">
              <a:solidFill>
                <a:schemeClr val="bg2">
                  <a:lumMod val="25000"/>
                </a:schemeClr>
              </a:solidFill>
              <a:latin typeface="Arial Black" pitchFamily="34" charset="0"/>
            </a:endParaRPr>
          </a:p>
          <a:p>
            <a:endParaRPr lang="ru-RU" sz="1600" b="1" dirty="0">
              <a:latin typeface="Arial Black" pitchFamily="34" charset="0"/>
              <a:cs typeface="Aharoni" pitchFamily="2" charset="-79"/>
            </a:endParaRPr>
          </a:p>
        </p:txBody>
      </p:sp>
      <p:pic>
        <p:nvPicPr>
          <p:cNvPr id="2051" name="Picture 3" descr="C:\Users\Татьяна\Pictures\vense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9752" y="6321363"/>
            <a:ext cx="4680520" cy="347997"/>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395536" y="1196752"/>
            <a:ext cx="8208912" cy="5078313"/>
          </a:xfrm>
          <a:prstGeom prst="rect">
            <a:avLst/>
          </a:prstGeom>
        </p:spPr>
        <p:txBody>
          <a:bodyPr wrap="square">
            <a:spAutoFit/>
          </a:bodyPr>
          <a:lstStyle/>
          <a:p>
            <a:pPr algn="just"/>
            <a:endParaRPr lang="ru-RU" b="1" dirty="0" smtClean="0">
              <a:solidFill>
                <a:schemeClr val="bg2">
                  <a:lumMod val="25000"/>
                </a:schemeClr>
              </a:solidFill>
            </a:endParaRPr>
          </a:p>
          <a:p>
            <a:pPr algn="just"/>
            <a:r>
              <a:rPr lang="ru-RU" b="1" dirty="0" smtClean="0">
                <a:solidFill>
                  <a:schemeClr val="bg2">
                    <a:lumMod val="25000"/>
                  </a:schemeClr>
                </a:solidFill>
              </a:rPr>
              <a:t>       В соответствии с Постановлением главы администрации Приозерского района от 09.12.1991 г. № 1 прекращена деятельность исполкома Приозерского городского Совета народных депутатов. Функции исполнительной власти в районе переданы администрации Приозерского района. </a:t>
            </a:r>
          </a:p>
          <a:p>
            <a:pPr algn="just"/>
            <a:r>
              <a:rPr lang="ru-RU" b="1" dirty="0" smtClean="0">
                <a:solidFill>
                  <a:schemeClr val="bg2">
                    <a:lumMod val="25000"/>
                  </a:schemeClr>
                </a:solidFill>
              </a:rPr>
              <a:t>     </a:t>
            </a:r>
            <a:r>
              <a:rPr lang="ru-RU" b="1" dirty="0">
                <a:solidFill>
                  <a:schemeClr val="bg2">
                    <a:lumMod val="25000"/>
                  </a:schemeClr>
                </a:solidFill>
              </a:rPr>
              <a:t>В 1992 году в связи с  ликвидацией Приозерского горисполкома  работники   Приозерского горгосархива, Приозерского ОМВА и группы НТОД  переведены в администрацию Приозерского района. Позже, на основании распоряжения главы администрации Приозерского района Ленинградской области  от 02.02.1993 № 25-р, произошло объединение в архивный отдел  государственного и междуведомственного архивов. А в январе 1994 года  и специалисты группы  по  научно-технической обработке архивных документов были переведены в архивный отдел. </a:t>
            </a:r>
          </a:p>
          <a:p>
            <a:pPr algn="just"/>
            <a:r>
              <a:rPr lang="ru-RU" b="1" dirty="0" smtClean="0">
                <a:solidFill>
                  <a:srgbClr val="FF0000"/>
                </a:solidFill>
              </a:rPr>
              <a:t>     </a:t>
            </a:r>
            <a:r>
              <a:rPr lang="ru-RU" b="1" dirty="0" smtClean="0">
                <a:solidFill>
                  <a:schemeClr val="bg2">
                    <a:lumMod val="25000"/>
                  </a:schemeClr>
                </a:solidFill>
              </a:rPr>
              <a:t>С марта 1997 года архивный отдел действует в структуре администрации муниципального образования Приозерский район Ленинградской области, а с января 2006 года – администрации муниципального образования Приозерский муниципальный район Ленинградской области.</a:t>
            </a:r>
          </a:p>
          <a:p>
            <a:pPr algn="just"/>
            <a:r>
              <a:rPr lang="ru-RU" b="1" dirty="0" smtClean="0">
                <a:solidFill>
                  <a:srgbClr val="FF0000"/>
                </a:solidFill>
              </a:rPr>
              <a:t> </a:t>
            </a:r>
            <a:endParaRPr lang="ru-RU" b="1" dirty="0">
              <a:solidFill>
                <a:srgbClr val="FF0000"/>
              </a:solidFill>
            </a:endParaRPr>
          </a:p>
        </p:txBody>
      </p:sp>
    </p:spTree>
    <p:extLst>
      <p:ext uri="{BB962C8B-B14F-4D97-AF65-F5344CB8AC3E}">
        <p14:creationId xmlns:p14="http://schemas.microsoft.com/office/powerpoint/2010/main" val="17107832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Autofit/>
          </a:bodyPr>
          <a:lstStyle/>
          <a:p>
            <a:r>
              <a:rPr lang="ru-RU" sz="3000" dirty="0" smtClean="0"/>
              <a:t>Приозерский городской государственный архив реорганизован в архивный отел администрации Приозерского района</a:t>
            </a:r>
            <a:endParaRPr lang="ru-RU" sz="3000" dirty="0"/>
          </a:p>
        </p:txBody>
      </p:sp>
      <p:pic>
        <p:nvPicPr>
          <p:cNvPr id="2050" name="Picture 2" descr="C:\Users\Татьяна\Desktop\img251.jpg"/>
          <p:cNvPicPr>
            <a:picLocks noGrp="1" noChangeAspect="1" noChangeArrowheads="1"/>
          </p:cNvPicPr>
          <p:nvPr>
            <p:ph idx="1"/>
          </p:nvPr>
        </p:nvPicPr>
        <p:blipFill>
          <a:blip r:embed="rId2" cstate="print"/>
          <a:srcRect/>
          <a:stretch>
            <a:fillRect/>
          </a:stretch>
        </p:blipFill>
        <p:spPr bwMode="auto">
          <a:xfrm>
            <a:off x="683568" y="1916832"/>
            <a:ext cx="3240360" cy="4658811"/>
          </a:xfrm>
          <a:prstGeom prst="rect">
            <a:avLst/>
          </a:prstGeom>
          <a:noFill/>
          <a:ln w="38100">
            <a:solidFill>
              <a:schemeClr val="bg2">
                <a:lumMod val="75000"/>
              </a:schemeClr>
            </a:solidFill>
          </a:ln>
        </p:spPr>
      </p:pic>
      <p:sp>
        <p:nvSpPr>
          <p:cNvPr id="5" name="TextBox 4"/>
          <p:cNvSpPr txBox="1"/>
          <p:nvPr/>
        </p:nvSpPr>
        <p:spPr>
          <a:xfrm>
            <a:off x="4716016" y="2708920"/>
            <a:ext cx="3960440" cy="3477875"/>
          </a:xfrm>
          <a:prstGeom prst="rect">
            <a:avLst/>
          </a:prstGeom>
          <a:noFill/>
        </p:spPr>
        <p:txBody>
          <a:bodyPr wrap="square" rtlCol="0">
            <a:spAutoFit/>
          </a:bodyPr>
          <a:lstStyle/>
          <a:p>
            <a:pPr algn="just"/>
            <a:r>
              <a:rPr lang="ru-RU" sz="2000" b="1" dirty="0" smtClean="0">
                <a:solidFill>
                  <a:schemeClr val="bg2">
                    <a:lumMod val="25000"/>
                  </a:schemeClr>
                </a:solidFill>
              </a:rPr>
              <a:t>Постановлением главы администрации от 26.05.1992                № 220 «Об утверждении Положения об архивном отделе»  Положение об архивном отделе.</a:t>
            </a:r>
          </a:p>
          <a:p>
            <a:pPr algn="just"/>
            <a:r>
              <a:rPr lang="ru-RU" sz="2000" b="1" dirty="0" smtClean="0">
                <a:solidFill>
                  <a:schemeClr val="bg2">
                    <a:lumMod val="25000"/>
                  </a:schemeClr>
                </a:solidFill>
              </a:rPr>
              <a:t>Архивный отдел образован администрацией Приозерского района и осуществляет межотраслевое руководство архивным делом на территории Приозерского района.</a:t>
            </a:r>
            <a:endParaRPr lang="ru-RU" sz="2000" b="1" dirty="0">
              <a:solidFill>
                <a:schemeClr val="bg2">
                  <a:lumMod val="25000"/>
                </a:schemeClr>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338328"/>
            <a:ext cx="8229600" cy="642400"/>
          </a:xfrm>
        </p:spPr>
        <p:txBody>
          <a:bodyPr>
            <a:normAutofit fontScale="90000"/>
          </a:bodyPr>
          <a:lstStyle/>
          <a:p>
            <a:r>
              <a:rPr lang="ru-RU" dirty="0" smtClean="0"/>
              <a:t>ИСТОРИЧЕСКАЯ СПРАВКА</a:t>
            </a:r>
            <a:endParaRPr lang="ru-RU" dirty="0"/>
          </a:p>
        </p:txBody>
      </p:sp>
      <p:sp>
        <p:nvSpPr>
          <p:cNvPr id="4" name="Объект 3"/>
          <p:cNvSpPr>
            <a:spLocks noGrp="1"/>
          </p:cNvSpPr>
          <p:nvPr>
            <p:ph idx="1"/>
          </p:nvPr>
        </p:nvSpPr>
        <p:spPr>
          <a:xfrm>
            <a:off x="395536" y="980728"/>
            <a:ext cx="8496943" cy="5164329"/>
          </a:xfrm>
        </p:spPr>
        <p:txBody>
          <a:bodyPr>
            <a:noAutofit/>
          </a:bodyPr>
          <a:lstStyle/>
          <a:p>
            <a:pPr algn="just"/>
            <a:r>
              <a:rPr lang="ru-RU" sz="1500" b="1" dirty="0" smtClean="0">
                <a:solidFill>
                  <a:schemeClr val="bg2">
                    <a:lumMod val="25000"/>
                  </a:schemeClr>
                </a:solidFill>
                <a:latin typeface="Arial Black" pitchFamily="34" charset="0"/>
                <a:cs typeface="Aharoni" pitchFamily="2" charset="-79"/>
              </a:rPr>
              <a:t>          Не </a:t>
            </a:r>
            <a:r>
              <a:rPr lang="ru-RU" sz="1500" b="1" dirty="0">
                <a:solidFill>
                  <a:schemeClr val="bg2">
                    <a:lumMod val="25000"/>
                  </a:schemeClr>
                </a:solidFill>
                <a:latin typeface="Arial Black" pitchFamily="34" charset="0"/>
                <a:cs typeface="Aharoni" pitchFamily="2" charset="-79"/>
              </a:rPr>
              <a:t>позднее  1 декабря 1945 года  при  Кексгольмском райисполкоме  был образован районный архив. </a:t>
            </a:r>
            <a:r>
              <a:rPr lang="ru-RU" sz="1500" b="1" dirty="0" smtClean="0">
                <a:solidFill>
                  <a:schemeClr val="bg2">
                    <a:lumMod val="25000"/>
                  </a:schemeClr>
                </a:solidFill>
                <a:latin typeface="Arial Black" pitchFamily="34" charset="0"/>
                <a:cs typeface="Aharoni" pitchFamily="2" charset="-79"/>
              </a:rPr>
              <a:t>С </a:t>
            </a:r>
            <a:r>
              <a:rPr lang="ru-RU" sz="1500" b="1" dirty="0">
                <a:solidFill>
                  <a:schemeClr val="bg2">
                    <a:lumMod val="25000"/>
                  </a:schemeClr>
                </a:solidFill>
                <a:latin typeface="Arial Black" pitchFamily="34" charset="0"/>
                <a:cs typeface="Aharoni" pitchFamily="2" charset="-79"/>
              </a:rPr>
              <a:t>1 октября 1948 года в связи с переименованием Кексгольмского района в </a:t>
            </a:r>
            <a:r>
              <a:rPr lang="ru-RU" sz="1500" b="1" dirty="0" smtClean="0">
                <a:solidFill>
                  <a:schemeClr val="bg2">
                    <a:lumMod val="25000"/>
                  </a:schemeClr>
                </a:solidFill>
                <a:latin typeface="Arial Black" pitchFamily="34" charset="0"/>
                <a:cs typeface="Aharoni" pitchFamily="2" charset="-79"/>
              </a:rPr>
              <a:t>Приозерский,  </a:t>
            </a:r>
            <a:r>
              <a:rPr lang="ru-RU" sz="1500" b="1" dirty="0">
                <a:solidFill>
                  <a:schemeClr val="bg2">
                    <a:lumMod val="25000"/>
                  </a:schemeClr>
                </a:solidFill>
                <a:latin typeface="Arial Black" pitchFamily="34" charset="0"/>
                <a:cs typeface="Aharoni" pitchFamily="2" charset="-79"/>
              </a:rPr>
              <a:t>районный государственный  архив (райгосархив) </a:t>
            </a:r>
            <a:r>
              <a:rPr lang="ru-RU" sz="1500" b="1" dirty="0" smtClean="0">
                <a:solidFill>
                  <a:schemeClr val="bg2">
                    <a:lumMod val="25000"/>
                  </a:schemeClr>
                </a:solidFill>
                <a:latin typeface="Arial Black" pitchFamily="34" charset="0"/>
                <a:cs typeface="Aharoni" pitchFamily="2" charset="-79"/>
              </a:rPr>
              <a:t>функционирует  </a:t>
            </a:r>
            <a:r>
              <a:rPr lang="ru-RU" sz="1500" b="1" dirty="0">
                <a:solidFill>
                  <a:schemeClr val="bg2">
                    <a:lumMod val="25000"/>
                  </a:schemeClr>
                </a:solidFill>
                <a:latin typeface="Arial Black" pitchFamily="34" charset="0"/>
                <a:cs typeface="Aharoni" pitchFamily="2" charset="-79"/>
              </a:rPr>
              <a:t>при     исполнительном комитете Приозерского районного Совета депутатов трудящихся  Ленинградской области (Приозерском райисполкоме).</a:t>
            </a:r>
            <a:r>
              <a:rPr lang="ru-RU" sz="1500" b="1" dirty="0">
                <a:solidFill>
                  <a:schemeClr val="bg2">
                    <a:lumMod val="25000"/>
                  </a:schemeClr>
                </a:solidFill>
                <a:latin typeface="Arial Black" pitchFamily="34" charset="0"/>
                <a:ea typeface="Times New Roman" pitchFamily="18" charset="0"/>
                <a:cs typeface="Aharoni" pitchFamily="2" charset="-79"/>
              </a:rPr>
              <a:t> С   декабря 1958 года в связи с передачей функций управления районом исполкому Приозерского городского Совета депутатов трудящихся  (Приозерскому горисполкому) районный архив функционирует при </a:t>
            </a:r>
            <a:r>
              <a:rPr lang="ru-RU" sz="1500" b="1" dirty="0" smtClean="0">
                <a:solidFill>
                  <a:schemeClr val="bg2">
                    <a:lumMod val="25000"/>
                  </a:schemeClr>
                </a:solidFill>
                <a:latin typeface="Arial Black" pitchFamily="34" charset="0"/>
                <a:ea typeface="Times New Roman" pitchFamily="18" charset="0"/>
                <a:cs typeface="Aharoni" pitchFamily="2" charset="-79"/>
              </a:rPr>
              <a:t>нём</a:t>
            </a:r>
            <a:r>
              <a:rPr lang="ru-RU" sz="1500" b="1" dirty="0">
                <a:solidFill>
                  <a:schemeClr val="bg2">
                    <a:lumMod val="25000"/>
                  </a:schemeClr>
                </a:solidFill>
                <a:latin typeface="Arial Black" pitchFamily="34" charset="0"/>
                <a:ea typeface="Calibri" pitchFamily="34" charset="0"/>
                <a:cs typeface="Aharoni" pitchFamily="2" charset="-79"/>
              </a:rPr>
              <a:t>. </a:t>
            </a:r>
            <a:r>
              <a:rPr lang="ru-RU" sz="1500" b="1" dirty="0">
                <a:solidFill>
                  <a:schemeClr val="bg2">
                    <a:lumMod val="25000"/>
                  </a:schemeClr>
                </a:solidFill>
                <a:latin typeface="Arial Black" pitchFamily="34" charset="0"/>
                <a:ea typeface="Times New Roman" pitchFamily="18" charset="0"/>
                <a:cs typeface="Aharoni" pitchFamily="2" charset="-79"/>
              </a:rPr>
              <a:t>В декабре 1960 года </a:t>
            </a:r>
            <a:r>
              <a:rPr lang="ru-RU" sz="1500" b="1" dirty="0" smtClean="0">
                <a:solidFill>
                  <a:schemeClr val="bg2">
                    <a:lumMod val="25000"/>
                  </a:schemeClr>
                </a:solidFill>
                <a:latin typeface="Arial Black" pitchFamily="34" charset="0"/>
                <a:ea typeface="Times New Roman" pitchFamily="18" charset="0"/>
                <a:cs typeface="Aharoni" pitchFamily="2" charset="-79"/>
              </a:rPr>
              <a:t>были упразднены </a:t>
            </a:r>
            <a:r>
              <a:rPr lang="ru-RU" sz="1500" b="1" dirty="0">
                <a:solidFill>
                  <a:schemeClr val="bg2">
                    <a:lumMod val="25000"/>
                  </a:schemeClr>
                </a:solidFill>
                <a:latin typeface="Arial Black" pitchFamily="34" charset="0"/>
                <a:ea typeface="Times New Roman" pitchFamily="18" charset="0"/>
                <a:cs typeface="Aharoni" pitchFamily="2" charset="-79"/>
              </a:rPr>
              <a:t>Сосновский район Ленинградской области  и действующий на его территории райгосархив. Часть документов Сосновского райгосархива передана в Приозерский райгосархив.</a:t>
            </a:r>
          </a:p>
          <a:p>
            <a:pPr algn="just"/>
            <a:r>
              <a:rPr lang="ru-RU" sz="1500" b="1" dirty="0">
                <a:solidFill>
                  <a:schemeClr val="bg2">
                    <a:lumMod val="25000"/>
                  </a:schemeClr>
                </a:solidFill>
                <a:latin typeface="Arial Black" pitchFamily="34" charset="0"/>
                <a:ea typeface="Times New Roman" pitchFamily="18" charset="0"/>
                <a:cs typeface="Aharoni" pitchFamily="2" charset="-79"/>
              </a:rPr>
              <a:t>          В  период  с 1963 по 1965 годы  в связи  </a:t>
            </a:r>
            <a:r>
              <a:rPr lang="ru-RU" sz="1500" b="1" dirty="0" smtClean="0">
                <a:solidFill>
                  <a:schemeClr val="bg2">
                    <a:lumMod val="25000"/>
                  </a:schemeClr>
                </a:solidFill>
                <a:latin typeface="Arial Black" pitchFamily="34" charset="0"/>
                <a:ea typeface="Times New Roman" pitchFamily="18" charset="0"/>
                <a:cs typeface="Aharoni" pitchFamily="2" charset="-79"/>
              </a:rPr>
              <a:t>с передачей </a:t>
            </a:r>
            <a:r>
              <a:rPr lang="ru-RU" sz="1500" b="1" dirty="0">
                <a:solidFill>
                  <a:schemeClr val="bg2">
                    <a:lumMod val="25000"/>
                  </a:schemeClr>
                </a:solidFill>
                <a:latin typeface="Arial Black" pitchFamily="34" charset="0"/>
                <a:ea typeface="Times New Roman" pitchFamily="18" charset="0"/>
                <a:cs typeface="Aharoni" pitchFamily="2" charset="-79"/>
              </a:rPr>
              <a:t>Приозерского района в состав Выборгского района райгосархив функционирует при  исполкоме  Выборгского районного  Совета депутатов трудящихся. </a:t>
            </a:r>
            <a:r>
              <a:rPr lang="ru-RU" sz="1500" b="1" dirty="0">
                <a:solidFill>
                  <a:schemeClr val="bg2">
                    <a:lumMod val="25000"/>
                  </a:schemeClr>
                </a:solidFill>
                <a:latin typeface="Arial Black" pitchFamily="34" charset="0"/>
                <a:cs typeface="Aharoni" pitchFamily="2" charset="-79"/>
              </a:rPr>
              <a:t>В 1965 году Приозерский район восстановлен  как самостоятельная административно-территориальная единица. Функции управления  районом  передаются Приозерскому городскому Совету депутатов трудящихся. При  Приозерском горисполкоме  функционирует  городской государственный архив </a:t>
            </a:r>
            <a:r>
              <a:rPr lang="ru-RU" sz="1500" b="1" dirty="0" smtClean="0">
                <a:solidFill>
                  <a:schemeClr val="bg2">
                    <a:lumMod val="25000"/>
                  </a:schemeClr>
                </a:solidFill>
                <a:latin typeface="Arial Black" pitchFamily="34" charset="0"/>
                <a:cs typeface="Aharoni" pitchFamily="2" charset="-79"/>
              </a:rPr>
              <a:t>(</a:t>
            </a:r>
            <a:r>
              <a:rPr lang="ru-RU" sz="1500" b="1" dirty="0">
                <a:solidFill>
                  <a:schemeClr val="bg2">
                    <a:lumMod val="25000"/>
                  </a:schemeClr>
                </a:solidFill>
                <a:latin typeface="Arial Black" pitchFamily="34" charset="0"/>
                <a:cs typeface="Aharoni" pitchFamily="2" charset="-79"/>
              </a:rPr>
              <a:t>горгосархив.) </a:t>
            </a:r>
          </a:p>
          <a:p>
            <a:endParaRPr lang="ru-RU" sz="1600" b="1" dirty="0">
              <a:latin typeface="Arial Black" pitchFamily="34" charset="0"/>
              <a:cs typeface="Aharoni" pitchFamily="2" charset="-79"/>
            </a:endParaRPr>
          </a:p>
        </p:txBody>
      </p:sp>
      <p:pic>
        <p:nvPicPr>
          <p:cNvPr id="2051" name="Picture 3" descr="C:\Users\Татьяна\Pictures\vense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9752" y="6321363"/>
            <a:ext cx="4680520" cy="420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9269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normAutofit/>
          </a:bodyPr>
          <a:lstStyle/>
          <a:p>
            <a:pPr algn="ctr">
              <a:buNone/>
            </a:pPr>
            <a:r>
              <a:rPr lang="ru-RU" sz="3000" b="1" dirty="0" smtClean="0">
                <a:solidFill>
                  <a:schemeClr val="bg2">
                    <a:lumMod val="25000"/>
                  </a:schemeClr>
                </a:solidFill>
              </a:rPr>
              <a:t>В архивном отделе администрации</a:t>
            </a:r>
          </a:p>
          <a:p>
            <a:pPr algn="ctr">
              <a:buNone/>
            </a:pPr>
            <a:r>
              <a:rPr lang="ru-RU" sz="3000" b="1" dirty="0" smtClean="0">
                <a:solidFill>
                  <a:schemeClr val="bg2">
                    <a:lumMod val="25000"/>
                  </a:schemeClr>
                </a:solidFill>
              </a:rPr>
              <a:t> (по горгосархиву) состоит на учете :</a:t>
            </a:r>
          </a:p>
          <a:p>
            <a:pPr>
              <a:buFont typeface="Wingdings" pitchFamily="2" charset="2"/>
              <a:buChar char="§"/>
            </a:pPr>
            <a:r>
              <a:rPr lang="ru-RU" sz="3000" b="1" dirty="0" smtClean="0">
                <a:solidFill>
                  <a:schemeClr val="bg2">
                    <a:lumMod val="25000"/>
                  </a:schemeClr>
                </a:solidFill>
              </a:rPr>
              <a:t>38 фондов;</a:t>
            </a:r>
          </a:p>
          <a:p>
            <a:pPr>
              <a:buFont typeface="Wingdings" pitchFamily="2" charset="2"/>
              <a:buChar char="§"/>
            </a:pPr>
            <a:r>
              <a:rPr lang="ru-RU" sz="3000" b="1" dirty="0" smtClean="0">
                <a:solidFill>
                  <a:schemeClr val="bg2">
                    <a:lumMod val="25000"/>
                  </a:schemeClr>
                </a:solidFill>
              </a:rPr>
              <a:t>3451  дел</a:t>
            </a:r>
          </a:p>
          <a:p>
            <a:endParaRPr lang="ru-RU" sz="2600" dirty="0"/>
          </a:p>
        </p:txBody>
      </p:sp>
      <p:sp>
        <p:nvSpPr>
          <p:cNvPr id="3" name="Заголовок 2"/>
          <p:cNvSpPr>
            <a:spLocks noGrp="1"/>
          </p:cNvSpPr>
          <p:nvPr>
            <p:ph type="title"/>
          </p:nvPr>
        </p:nvSpPr>
        <p:spPr/>
        <p:txBody>
          <a:bodyPr/>
          <a:lstStyle/>
          <a:p>
            <a:r>
              <a:rPr lang="ru-RU" dirty="0" smtClean="0"/>
              <a:t>По состоянию на 01.01.1993г.: </a:t>
            </a:r>
            <a:endParaRPr lang="ru-RU" dirty="0"/>
          </a:p>
        </p:txBody>
      </p:sp>
      <p:pic>
        <p:nvPicPr>
          <p:cNvPr id="4" name="Picture 3" descr="C:\Users\Татьяна\Pictures\vense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6093296"/>
            <a:ext cx="7272808" cy="5366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Татьяна\Pictures\Свиток-и-перо.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1880" y="3933056"/>
            <a:ext cx="1981752" cy="19374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139952" y="1052736"/>
            <a:ext cx="4680520" cy="5201424"/>
          </a:xfrm>
          <a:prstGeom prst="rect">
            <a:avLst/>
          </a:prstGeom>
          <a:noFill/>
        </p:spPr>
        <p:txBody>
          <a:bodyPr wrap="square" rtlCol="0">
            <a:spAutoFit/>
          </a:bodyPr>
          <a:lstStyle/>
          <a:p>
            <a:pPr algn="just"/>
            <a:r>
              <a:rPr lang="ru-RU" b="1" dirty="0" smtClean="0">
                <a:solidFill>
                  <a:schemeClr val="bg2">
                    <a:lumMod val="25000"/>
                  </a:schemeClr>
                </a:solidFill>
              </a:rPr>
              <a:t>       </a:t>
            </a:r>
            <a:r>
              <a:rPr lang="ru-RU" sz="2400" b="1" dirty="0" smtClean="0">
                <a:solidFill>
                  <a:schemeClr val="bg2">
                    <a:lumMod val="25000"/>
                  </a:schemeClr>
                </a:solidFill>
              </a:rPr>
              <a:t>Постановлением главы администрации Приозерского района Ленинградской области от 17 марта 1994 года №136/1 «Об утверждении Положения об архивном отделе» утверждено положение об архивном отделе администрации. В структуру архивного отдела входят: горгосархив, архив документов по личному составу, группа по научно-технической обработке архивных документов.</a:t>
            </a:r>
          </a:p>
          <a:p>
            <a:pPr algn="just"/>
            <a:endParaRPr lang="ru-RU" sz="2000" b="1" dirty="0">
              <a:solidFill>
                <a:srgbClr val="FF0000"/>
              </a:solidFill>
            </a:endParaRPr>
          </a:p>
        </p:txBody>
      </p:sp>
      <p:pic>
        <p:nvPicPr>
          <p:cNvPr id="10" name="Picture 3" descr="C:\Users\Татьяна\Pictures\vense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9952" y="6093296"/>
            <a:ext cx="4680520" cy="5366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F:\JOB_012\0044_0.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980728"/>
            <a:ext cx="3600400" cy="5280822"/>
          </a:xfrm>
          <a:prstGeom prst="rect">
            <a:avLst/>
          </a:prstGeom>
          <a:noFill/>
          <a:ln w="38100">
            <a:solidFill>
              <a:schemeClr val="bg2">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9016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4294967295"/>
          </p:nvPr>
        </p:nvSpPr>
        <p:spPr>
          <a:xfrm>
            <a:off x="179512" y="5805264"/>
            <a:ext cx="3821113" cy="639762"/>
          </a:xfrm>
        </p:spPr>
        <p:txBody>
          <a:bodyPr>
            <a:noAutofit/>
          </a:bodyPr>
          <a:lstStyle/>
          <a:p>
            <a:pPr algn="ctr">
              <a:buNone/>
            </a:pPr>
            <a:r>
              <a:rPr lang="ru-RU" sz="1600" b="1" dirty="0" smtClean="0">
                <a:solidFill>
                  <a:schemeClr val="bg2">
                    <a:lumMod val="25000"/>
                  </a:schemeClr>
                </a:solidFill>
                <a:latin typeface="+mn-lt"/>
              </a:rPr>
              <a:t>Начальник архивного отдела Кругликова Любовь Николаевна, май  1995 года</a:t>
            </a:r>
            <a:endParaRPr lang="ru-RU" sz="1600" b="1" dirty="0">
              <a:solidFill>
                <a:schemeClr val="bg2">
                  <a:lumMod val="25000"/>
                </a:schemeClr>
              </a:solidFill>
              <a:latin typeface="+mn-lt"/>
            </a:endParaRPr>
          </a:p>
        </p:txBody>
      </p:sp>
      <p:pic>
        <p:nvPicPr>
          <p:cNvPr id="7" name="Picture 9"/>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980728"/>
            <a:ext cx="3168352" cy="4642492"/>
          </a:xfrm>
          <a:prstGeom prst="rect">
            <a:avLst/>
          </a:prstGeom>
          <a:noFill/>
          <a:ln w="57150">
            <a:solidFill>
              <a:schemeClr val="bg2">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2" descr="E:\фото архив\2013-03-05_005320.jpg"/>
          <p:cNvPicPr>
            <a:picLocks noGrp="1" noChangeAspect="1" noChangeArrowheads="1"/>
          </p:cNvPicPr>
          <p:nvPr>
            <p:ph sz="quarter"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5521041" y="548680"/>
            <a:ext cx="3083407" cy="4667035"/>
          </a:xfrm>
          <a:prstGeom prst="rect">
            <a:avLst/>
          </a:prstGeom>
          <a:noFill/>
          <a:ln w="57150" cmpd="sng">
            <a:solidFill>
              <a:schemeClr val="bg2">
                <a:lumMod val="75000"/>
              </a:schemeClr>
            </a:solidFill>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134167" y="5534561"/>
            <a:ext cx="3960440" cy="1077218"/>
          </a:xfrm>
          <a:prstGeom prst="rect">
            <a:avLst/>
          </a:prstGeom>
          <a:noFill/>
        </p:spPr>
        <p:txBody>
          <a:bodyPr wrap="square" rtlCol="0">
            <a:spAutoFit/>
          </a:bodyPr>
          <a:lstStyle/>
          <a:p>
            <a:r>
              <a:rPr lang="ru-RU" sz="1600" b="1" dirty="0" smtClean="0">
                <a:solidFill>
                  <a:schemeClr val="bg2">
                    <a:lumMod val="25000"/>
                  </a:schemeClr>
                </a:solidFill>
              </a:rPr>
              <a:t>На фотографии специалисты объединенного междуведомственного архива слева направо: Н.Ю.Михеева, Л.А.Вараксина</a:t>
            </a:r>
            <a:endParaRPr lang="ru-RU" sz="1600" b="1" dirty="0">
              <a:solidFill>
                <a:schemeClr val="bg2">
                  <a:lumMod val="25000"/>
                </a:schemeClr>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827584" y="2348880"/>
            <a:ext cx="7408333" cy="2448272"/>
          </a:xfrm>
        </p:spPr>
        <p:txBody>
          <a:bodyPr>
            <a:normAutofit/>
          </a:bodyPr>
          <a:lstStyle/>
          <a:p>
            <a:pPr algn="ctr">
              <a:buNone/>
            </a:pPr>
            <a:r>
              <a:rPr lang="ru-RU" sz="3000" b="1" dirty="0" smtClean="0">
                <a:solidFill>
                  <a:schemeClr val="bg2">
                    <a:lumMod val="25000"/>
                  </a:schemeClr>
                </a:solidFill>
              </a:rPr>
              <a:t>   В архивном отделе администрации</a:t>
            </a:r>
          </a:p>
          <a:p>
            <a:pPr algn="ctr">
              <a:buNone/>
            </a:pPr>
            <a:r>
              <a:rPr lang="ru-RU" sz="3000" b="1" dirty="0" smtClean="0">
                <a:solidFill>
                  <a:schemeClr val="bg2">
                    <a:lumMod val="25000"/>
                  </a:schemeClr>
                </a:solidFill>
              </a:rPr>
              <a:t> (по горгосархиву) состоит на учете :</a:t>
            </a:r>
          </a:p>
          <a:p>
            <a:pPr>
              <a:buFont typeface="Wingdings" pitchFamily="2" charset="2"/>
              <a:buChar char="§"/>
            </a:pPr>
            <a:r>
              <a:rPr lang="ru-RU" sz="3400" b="1" dirty="0" smtClean="0">
                <a:solidFill>
                  <a:schemeClr val="bg2">
                    <a:lumMod val="25000"/>
                  </a:schemeClr>
                </a:solidFill>
              </a:rPr>
              <a:t>42 фонда;</a:t>
            </a:r>
          </a:p>
          <a:p>
            <a:pPr>
              <a:buFont typeface="Wingdings" pitchFamily="2" charset="2"/>
              <a:buChar char="§"/>
            </a:pPr>
            <a:r>
              <a:rPr lang="ru-RU" sz="3400" b="1" dirty="0" smtClean="0">
                <a:solidFill>
                  <a:schemeClr val="bg2">
                    <a:lumMod val="25000"/>
                  </a:schemeClr>
                </a:solidFill>
              </a:rPr>
              <a:t>5017 дел</a:t>
            </a:r>
            <a:endParaRPr lang="ru-RU" sz="3000" b="1" dirty="0" smtClean="0">
              <a:solidFill>
                <a:schemeClr val="bg2">
                  <a:lumMod val="25000"/>
                </a:schemeClr>
              </a:solidFill>
            </a:endParaRPr>
          </a:p>
          <a:p>
            <a:pPr>
              <a:buFont typeface="Wingdings" pitchFamily="2" charset="2"/>
              <a:buChar char="§"/>
            </a:pPr>
            <a:endParaRPr lang="ru-RU" sz="3000" b="1" dirty="0">
              <a:solidFill>
                <a:schemeClr val="bg2">
                  <a:lumMod val="25000"/>
                </a:schemeClr>
              </a:solidFill>
            </a:endParaRPr>
          </a:p>
        </p:txBody>
      </p:sp>
      <p:sp>
        <p:nvSpPr>
          <p:cNvPr id="3" name="Заголовок 2"/>
          <p:cNvSpPr>
            <a:spLocks noGrp="1"/>
          </p:cNvSpPr>
          <p:nvPr>
            <p:ph type="title"/>
          </p:nvPr>
        </p:nvSpPr>
        <p:spPr/>
        <p:txBody>
          <a:bodyPr/>
          <a:lstStyle/>
          <a:p>
            <a:r>
              <a:rPr lang="ru-RU" dirty="0" smtClean="0"/>
              <a:t>По состоянию на 01.01.1997 г. :  </a:t>
            </a:r>
            <a:endParaRPr lang="ru-RU" dirty="0"/>
          </a:p>
        </p:txBody>
      </p:sp>
      <p:pic>
        <p:nvPicPr>
          <p:cNvPr id="5" name="Picture 3" descr="C:\Users\Татьяна\Pictures\vense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5949280"/>
            <a:ext cx="7200800" cy="5366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Татьяна\Pictures\Свиток-и-перо.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7864" y="3717032"/>
            <a:ext cx="2139223" cy="20914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60032" y="692696"/>
            <a:ext cx="3960440" cy="2160240"/>
          </a:xfrm>
        </p:spPr>
        <p:txBody>
          <a:bodyPr>
            <a:normAutofit/>
          </a:bodyPr>
          <a:lstStyle/>
          <a:p>
            <a:r>
              <a:rPr lang="ru-RU" sz="3200" b="1" dirty="0" smtClean="0"/>
              <a:t>Коллектив архивного отдела , март 1998 года</a:t>
            </a:r>
            <a:br>
              <a:rPr lang="ru-RU" sz="3200" b="1" dirty="0" smtClean="0"/>
            </a:br>
            <a:endParaRPr lang="ru-RU" sz="3200" b="1" dirty="0"/>
          </a:p>
        </p:txBody>
      </p:sp>
      <p:sp>
        <p:nvSpPr>
          <p:cNvPr id="3" name="Текст 2"/>
          <p:cNvSpPr>
            <a:spLocks noGrp="1"/>
          </p:cNvSpPr>
          <p:nvPr>
            <p:ph type="body" sz="half" idx="2"/>
          </p:nvPr>
        </p:nvSpPr>
        <p:spPr>
          <a:xfrm>
            <a:off x="4788024" y="2636912"/>
            <a:ext cx="4032448" cy="2997531"/>
          </a:xfrm>
        </p:spPr>
        <p:txBody>
          <a:bodyPr>
            <a:normAutofit fontScale="92500" lnSpcReduction="20000"/>
          </a:bodyPr>
          <a:lstStyle/>
          <a:p>
            <a:r>
              <a:rPr lang="ru-RU" sz="2600" b="1" dirty="0">
                <a:solidFill>
                  <a:srgbClr val="002060"/>
                </a:solidFill>
              </a:rPr>
              <a:t>На фото слева </a:t>
            </a:r>
            <a:r>
              <a:rPr lang="ru-RU" sz="2600" b="1" dirty="0" smtClean="0">
                <a:solidFill>
                  <a:srgbClr val="002060"/>
                </a:solidFill>
              </a:rPr>
              <a:t>направо:</a:t>
            </a:r>
          </a:p>
          <a:p>
            <a:r>
              <a:rPr lang="ru-RU" sz="2600" b="1" dirty="0" smtClean="0">
                <a:solidFill>
                  <a:srgbClr val="002060"/>
                </a:solidFill>
              </a:rPr>
              <a:t>нижний ряд </a:t>
            </a:r>
            <a:r>
              <a:rPr lang="ru-RU" sz="2600" b="1" dirty="0">
                <a:solidFill>
                  <a:srgbClr val="002060"/>
                </a:solidFill>
              </a:rPr>
              <a:t>– </a:t>
            </a:r>
          </a:p>
          <a:p>
            <a:r>
              <a:rPr lang="ru-RU" sz="2600" b="1" dirty="0">
                <a:solidFill>
                  <a:srgbClr val="002060"/>
                </a:solidFill>
              </a:rPr>
              <a:t>Л.Н. Кругликова, </a:t>
            </a:r>
            <a:r>
              <a:rPr lang="ru-RU" sz="2600" b="1" dirty="0" smtClean="0">
                <a:solidFill>
                  <a:srgbClr val="002060"/>
                </a:solidFill>
              </a:rPr>
              <a:t>                        Н.Ю</a:t>
            </a:r>
            <a:r>
              <a:rPr lang="ru-RU" sz="2600" b="1" dirty="0">
                <a:solidFill>
                  <a:srgbClr val="002060"/>
                </a:solidFill>
              </a:rPr>
              <a:t>. </a:t>
            </a:r>
            <a:r>
              <a:rPr lang="ru-RU" sz="2600" b="1" dirty="0" smtClean="0">
                <a:solidFill>
                  <a:srgbClr val="002060"/>
                </a:solidFill>
              </a:rPr>
              <a:t>Михеева; </a:t>
            </a:r>
            <a:endParaRPr lang="ru-RU" sz="2600" b="1" dirty="0">
              <a:solidFill>
                <a:srgbClr val="002060"/>
              </a:solidFill>
            </a:endParaRPr>
          </a:p>
          <a:p>
            <a:r>
              <a:rPr lang="ru-RU" sz="2600" b="1" dirty="0" smtClean="0">
                <a:solidFill>
                  <a:srgbClr val="002060"/>
                </a:solidFill>
              </a:rPr>
              <a:t>верхний ряд –</a:t>
            </a:r>
          </a:p>
          <a:p>
            <a:r>
              <a:rPr lang="ru-RU" sz="2600" b="1" dirty="0" smtClean="0">
                <a:solidFill>
                  <a:srgbClr val="002060"/>
                </a:solidFill>
              </a:rPr>
              <a:t>О.И</a:t>
            </a:r>
            <a:r>
              <a:rPr lang="ru-RU" sz="2600" b="1" dirty="0">
                <a:solidFill>
                  <a:srgbClr val="002060"/>
                </a:solidFill>
              </a:rPr>
              <a:t>. Артемьева,                          Н.В. Михеичева, </a:t>
            </a:r>
          </a:p>
          <a:p>
            <a:r>
              <a:rPr lang="ru-RU" sz="2600" b="1" dirty="0">
                <a:solidFill>
                  <a:srgbClr val="002060"/>
                </a:solidFill>
              </a:rPr>
              <a:t>И.И. Уткина. </a:t>
            </a:r>
          </a:p>
          <a:p>
            <a:endParaRPr lang="ru-RU" dirty="0"/>
          </a:p>
        </p:txBody>
      </p:sp>
      <p:pic>
        <p:nvPicPr>
          <p:cNvPr id="6" name="Picture 3" descr="C:\Users\Татьяна\Pictures\vense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7812" y="6093296"/>
            <a:ext cx="5608323" cy="5366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55865" y="764704"/>
            <a:ext cx="3744416" cy="3888432"/>
          </a:xfrm>
          <a:prstGeom prst="rect">
            <a:avLst/>
          </a:prstGeom>
          <a:noFill/>
          <a:ln w="57150">
            <a:solidFill>
              <a:schemeClr val="accent1">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396233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Autofit/>
          </a:bodyPr>
          <a:lstStyle/>
          <a:p>
            <a:r>
              <a:rPr lang="ru-RU" sz="2600" b="1" dirty="0" smtClean="0">
                <a:solidFill>
                  <a:schemeClr val="bg1"/>
                </a:solidFill>
              </a:rPr>
              <a:t/>
            </a:r>
            <a:br>
              <a:rPr lang="ru-RU" sz="2600" b="1" dirty="0" smtClean="0">
                <a:solidFill>
                  <a:schemeClr val="bg1"/>
                </a:solidFill>
              </a:rPr>
            </a:br>
            <a:r>
              <a:rPr lang="ru-RU" sz="2200" b="1" dirty="0" smtClean="0">
                <a:solidFill>
                  <a:schemeClr val="bg1"/>
                </a:solidFill>
              </a:rPr>
              <a:t>Коллектив архивного отдела на торжественном мероприятии, посвященном 80-летию Архивной службы России и 75-летию Архивной службы Ленинградской области, </a:t>
            </a:r>
            <a:br>
              <a:rPr lang="ru-RU" sz="2200" b="1" dirty="0" smtClean="0">
                <a:solidFill>
                  <a:schemeClr val="bg1"/>
                </a:solidFill>
              </a:rPr>
            </a:br>
            <a:r>
              <a:rPr lang="ru-RU" sz="2200" b="1" dirty="0" smtClean="0">
                <a:solidFill>
                  <a:schemeClr val="bg1"/>
                </a:solidFill>
              </a:rPr>
              <a:t>20.05.1998 г. , Санкт-Петербург</a:t>
            </a:r>
            <a:br>
              <a:rPr lang="ru-RU" sz="2200" b="1" dirty="0" smtClean="0">
                <a:solidFill>
                  <a:schemeClr val="bg1"/>
                </a:solidFill>
              </a:rPr>
            </a:br>
            <a:endParaRPr lang="ru-RU" sz="2200" dirty="0">
              <a:solidFill>
                <a:schemeClr val="bg1"/>
              </a:solidFill>
            </a:endParaRPr>
          </a:p>
        </p:txBody>
      </p:sp>
      <p:pic>
        <p:nvPicPr>
          <p:cNvPr id="8" name="Picture 2" descr="E:\2013-03-02_164229.jpg"/>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844824"/>
            <a:ext cx="4072011" cy="3056849"/>
          </a:xfrm>
          <a:prstGeom prst="rect">
            <a:avLst/>
          </a:prstGeom>
          <a:noFill/>
          <a:ln w="57150" cmpd="sng">
            <a:solidFill>
              <a:schemeClr val="bg2">
                <a:lumMod val="75000"/>
              </a:schemeClr>
            </a:solidFill>
          </a:ln>
          <a:extLst>
            <a:ext uri="{909E8E84-426E-40DD-AFC4-6F175D3DCCD1}">
              <a14:hiddenFill xmlns:a14="http://schemas.microsoft.com/office/drawing/2010/main">
                <a:solidFill>
                  <a:srgbClr val="FFFFFF"/>
                </a:solidFill>
              </a14:hiddenFill>
            </a:ext>
          </a:extLst>
        </p:spPr>
      </p:pic>
      <p:pic>
        <p:nvPicPr>
          <p:cNvPr id="3074" name="Picture 2" descr="E:\JOB_012\любовь николаевна\0034_0.tif"/>
          <p:cNvPicPr>
            <a:picLocks noGrp="1" noChangeAspect="1" noChangeArrowheads="1"/>
          </p:cNvPicPr>
          <p:nvPr>
            <p:ph sz="quarter" idx="14"/>
          </p:nvPr>
        </p:nvPicPr>
        <p:blipFill>
          <a:blip r:embed="rId3" cstate="print">
            <a:lum bright="-30000"/>
          </a:blip>
          <a:srcRect/>
          <a:stretch>
            <a:fillRect/>
          </a:stretch>
        </p:blipFill>
        <p:spPr bwMode="auto">
          <a:xfrm>
            <a:off x="4644008" y="2996952"/>
            <a:ext cx="4320480" cy="3027669"/>
          </a:xfrm>
          <a:prstGeom prst="rect">
            <a:avLst/>
          </a:prstGeom>
          <a:noFill/>
          <a:ln w="57150">
            <a:solidFill>
              <a:schemeClr val="bg2">
                <a:lumMod val="75000"/>
              </a:schemeClr>
            </a:solidFill>
          </a:ln>
        </p:spPr>
      </p:pic>
      <p:sp>
        <p:nvSpPr>
          <p:cNvPr id="10" name="TextBox 9"/>
          <p:cNvSpPr txBox="1"/>
          <p:nvPr/>
        </p:nvSpPr>
        <p:spPr>
          <a:xfrm>
            <a:off x="179512" y="5013176"/>
            <a:ext cx="4248472" cy="1754326"/>
          </a:xfrm>
          <a:prstGeom prst="rect">
            <a:avLst/>
          </a:prstGeom>
          <a:noFill/>
        </p:spPr>
        <p:txBody>
          <a:bodyPr wrap="square" rtlCol="0">
            <a:spAutoFit/>
          </a:bodyPr>
          <a:lstStyle/>
          <a:p>
            <a:pPr algn="ctr"/>
            <a:r>
              <a:rPr lang="ru-RU" b="1" dirty="0" smtClean="0">
                <a:solidFill>
                  <a:schemeClr val="bg2">
                    <a:lumMod val="25000"/>
                  </a:schemeClr>
                </a:solidFill>
              </a:rPr>
              <a:t>На фото №1  слева направо – </a:t>
            </a:r>
          </a:p>
          <a:p>
            <a:pPr algn="ctr"/>
            <a:r>
              <a:rPr lang="ru-RU" b="1" dirty="0" smtClean="0">
                <a:solidFill>
                  <a:schemeClr val="bg2">
                    <a:lumMod val="25000"/>
                  </a:schemeClr>
                </a:solidFill>
              </a:rPr>
              <a:t>Н.В. Михеичева,  Н.Ю. Михеева, </a:t>
            </a:r>
          </a:p>
          <a:p>
            <a:pPr algn="ctr"/>
            <a:r>
              <a:rPr lang="ru-RU" b="1" dirty="0" smtClean="0">
                <a:solidFill>
                  <a:schemeClr val="bg2">
                    <a:lumMod val="25000"/>
                  </a:schemeClr>
                </a:solidFill>
              </a:rPr>
              <a:t>О.И. Артемьева, Л.Н. Кругликова (начальник архивного отдела), </a:t>
            </a:r>
          </a:p>
          <a:p>
            <a:pPr algn="ctr"/>
            <a:r>
              <a:rPr lang="ru-RU" b="1" dirty="0" smtClean="0">
                <a:solidFill>
                  <a:schemeClr val="bg2">
                    <a:lumMod val="25000"/>
                  </a:schemeClr>
                </a:solidFill>
              </a:rPr>
              <a:t>В.И. Тюрина (управляющий делами администрации), И.И. Уткина.</a:t>
            </a:r>
            <a:endParaRPr lang="ru-RU" b="1" dirty="0">
              <a:solidFill>
                <a:schemeClr val="bg2">
                  <a:lumMod val="25000"/>
                </a:schemeClr>
              </a:solidFill>
            </a:endParaRPr>
          </a:p>
        </p:txBody>
      </p:sp>
      <p:sp>
        <p:nvSpPr>
          <p:cNvPr id="11" name="TextBox 10"/>
          <p:cNvSpPr txBox="1"/>
          <p:nvPr/>
        </p:nvSpPr>
        <p:spPr>
          <a:xfrm>
            <a:off x="395536" y="1988840"/>
            <a:ext cx="1080120" cy="369332"/>
          </a:xfrm>
          <a:prstGeom prst="rect">
            <a:avLst/>
          </a:prstGeom>
          <a:noFill/>
        </p:spPr>
        <p:txBody>
          <a:bodyPr wrap="square" rtlCol="0">
            <a:spAutoFit/>
          </a:bodyPr>
          <a:lstStyle/>
          <a:p>
            <a:r>
              <a:rPr lang="ru-RU" b="1" dirty="0" smtClean="0">
                <a:solidFill>
                  <a:schemeClr val="bg1"/>
                </a:solidFill>
              </a:rPr>
              <a:t>Фото №1</a:t>
            </a:r>
            <a:endParaRPr lang="ru-RU" b="1" dirty="0">
              <a:solidFill>
                <a:schemeClr val="bg1"/>
              </a:solidFill>
            </a:endParaRPr>
          </a:p>
        </p:txBody>
      </p:sp>
      <p:sp>
        <p:nvSpPr>
          <p:cNvPr id="12" name="TextBox 11"/>
          <p:cNvSpPr txBox="1"/>
          <p:nvPr/>
        </p:nvSpPr>
        <p:spPr>
          <a:xfrm>
            <a:off x="7812360" y="5661248"/>
            <a:ext cx="1331640" cy="369332"/>
          </a:xfrm>
          <a:prstGeom prst="rect">
            <a:avLst/>
          </a:prstGeom>
          <a:noFill/>
        </p:spPr>
        <p:txBody>
          <a:bodyPr wrap="square" rtlCol="0">
            <a:spAutoFit/>
          </a:bodyPr>
          <a:lstStyle/>
          <a:p>
            <a:r>
              <a:rPr lang="ru-RU" b="1" dirty="0" smtClean="0">
                <a:solidFill>
                  <a:schemeClr val="bg1"/>
                </a:solidFill>
              </a:rPr>
              <a:t>Фото №2</a:t>
            </a:r>
            <a:endParaRPr lang="ru-RU" b="1" dirty="0">
              <a:solidFill>
                <a:schemeClr val="bg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b="1" dirty="0" smtClean="0">
                <a:solidFill>
                  <a:schemeClr val="bg1"/>
                </a:solidFill>
              </a:rPr>
              <a:t>Здание, в котором размещался </a:t>
            </a:r>
            <a:br>
              <a:rPr lang="ru-RU" sz="2800" b="1" dirty="0" smtClean="0">
                <a:solidFill>
                  <a:schemeClr val="bg1"/>
                </a:solidFill>
              </a:rPr>
            </a:br>
            <a:r>
              <a:rPr lang="ru-RU" sz="2800" b="1" dirty="0" smtClean="0">
                <a:solidFill>
                  <a:schemeClr val="bg1"/>
                </a:solidFill>
              </a:rPr>
              <a:t>Приозерский горгосархив </a:t>
            </a:r>
            <a:endParaRPr lang="ru-RU" sz="2800" b="1" dirty="0">
              <a:solidFill>
                <a:schemeClr val="bg1"/>
              </a:solidFill>
            </a:endParaRPr>
          </a:p>
        </p:txBody>
      </p:sp>
      <p:sp>
        <p:nvSpPr>
          <p:cNvPr id="10" name="Текст 9"/>
          <p:cNvSpPr>
            <a:spLocks noGrp="1"/>
          </p:cNvSpPr>
          <p:nvPr>
            <p:ph type="body" sz="quarter" idx="4294967295"/>
          </p:nvPr>
        </p:nvSpPr>
        <p:spPr>
          <a:xfrm>
            <a:off x="5364088" y="2564904"/>
            <a:ext cx="3600400" cy="2983135"/>
          </a:xfrm>
        </p:spPr>
        <p:txBody>
          <a:bodyPr>
            <a:noAutofit/>
          </a:bodyPr>
          <a:lstStyle/>
          <a:p>
            <a:pPr marL="0" indent="0">
              <a:buNone/>
            </a:pPr>
            <a:r>
              <a:rPr lang="ru-RU" sz="2200" b="1" dirty="0">
                <a:solidFill>
                  <a:schemeClr val="bg2">
                    <a:lumMod val="25000"/>
                  </a:schemeClr>
                </a:solidFill>
              </a:rPr>
              <a:t>У </a:t>
            </a:r>
            <a:r>
              <a:rPr lang="ru-RU" sz="2200" b="1" dirty="0" smtClean="0">
                <a:solidFill>
                  <a:schemeClr val="bg2">
                    <a:lumMod val="25000"/>
                  </a:schemeClr>
                </a:solidFill>
              </a:rPr>
              <a:t> здания  горгосархива                                 (г</a:t>
            </a:r>
            <a:r>
              <a:rPr lang="ru-RU" sz="2200" b="1" dirty="0">
                <a:solidFill>
                  <a:schemeClr val="bg2">
                    <a:lumMod val="25000"/>
                  </a:schemeClr>
                </a:solidFill>
              </a:rPr>
              <a:t>. Приозерск, ул. Ленина, </a:t>
            </a:r>
            <a:r>
              <a:rPr lang="ru-RU" sz="2200" b="1" dirty="0" smtClean="0">
                <a:solidFill>
                  <a:schemeClr val="bg2">
                    <a:lumMod val="25000"/>
                  </a:schemeClr>
                </a:solidFill>
              </a:rPr>
              <a:t>д.28, кв.36, апрель 1998 года)</a:t>
            </a:r>
            <a:endParaRPr lang="ru-RU" sz="2200" b="1" dirty="0">
              <a:solidFill>
                <a:schemeClr val="bg2">
                  <a:lumMod val="25000"/>
                </a:schemeClr>
              </a:solidFill>
            </a:endParaRPr>
          </a:p>
          <a:p>
            <a:pPr marL="0" indent="0">
              <a:buNone/>
            </a:pPr>
            <a:r>
              <a:rPr lang="ru-RU" sz="2200" b="1" dirty="0">
                <a:solidFill>
                  <a:schemeClr val="bg2">
                    <a:lumMod val="25000"/>
                  </a:schemeClr>
                </a:solidFill>
              </a:rPr>
              <a:t>На </a:t>
            </a:r>
            <a:r>
              <a:rPr lang="ru-RU" sz="2200" b="1" dirty="0" smtClean="0">
                <a:solidFill>
                  <a:schemeClr val="bg2">
                    <a:lumMod val="25000"/>
                  </a:schemeClr>
                </a:solidFill>
              </a:rPr>
              <a:t>фотографии</a:t>
            </a:r>
          </a:p>
          <a:p>
            <a:pPr marL="0" indent="0">
              <a:buNone/>
            </a:pPr>
            <a:r>
              <a:rPr lang="ru-RU" sz="2200" b="1" dirty="0" smtClean="0">
                <a:solidFill>
                  <a:schemeClr val="bg2">
                    <a:lumMod val="25000"/>
                  </a:schemeClr>
                </a:solidFill>
              </a:rPr>
              <a:t> </a:t>
            </a:r>
            <a:r>
              <a:rPr lang="ru-RU" sz="2200" b="1" dirty="0">
                <a:solidFill>
                  <a:schemeClr val="bg2">
                    <a:lumMod val="25000"/>
                  </a:schemeClr>
                </a:solidFill>
              </a:rPr>
              <a:t>слева направо  - </a:t>
            </a:r>
          </a:p>
          <a:p>
            <a:pPr marL="0" indent="0">
              <a:buNone/>
            </a:pPr>
            <a:r>
              <a:rPr lang="ru-RU" sz="2200" b="1" dirty="0">
                <a:solidFill>
                  <a:schemeClr val="bg2">
                    <a:lumMod val="25000"/>
                  </a:schemeClr>
                </a:solidFill>
              </a:rPr>
              <a:t>О.И. Артемьева, </a:t>
            </a:r>
            <a:r>
              <a:rPr lang="ru-RU" sz="2200" b="1" dirty="0" smtClean="0">
                <a:solidFill>
                  <a:schemeClr val="bg2">
                    <a:lumMod val="25000"/>
                  </a:schemeClr>
                </a:solidFill>
              </a:rPr>
              <a:t>                                 Л.Н</a:t>
            </a:r>
            <a:r>
              <a:rPr lang="ru-RU" sz="2200" b="1" dirty="0">
                <a:solidFill>
                  <a:schemeClr val="bg2">
                    <a:lumMod val="25000"/>
                  </a:schemeClr>
                </a:solidFill>
              </a:rPr>
              <a:t>. Кругликова</a:t>
            </a:r>
            <a:r>
              <a:rPr lang="ru-RU" sz="2200" b="1" dirty="0" smtClean="0">
                <a:solidFill>
                  <a:schemeClr val="bg2">
                    <a:lumMod val="25000"/>
                  </a:schemeClr>
                </a:solidFill>
              </a:rPr>
              <a:t>,                      </a:t>
            </a:r>
            <a:r>
              <a:rPr lang="ru-RU" sz="2200" b="1" dirty="0">
                <a:solidFill>
                  <a:schemeClr val="bg2">
                    <a:lumMod val="25000"/>
                  </a:schemeClr>
                </a:solidFill>
              </a:rPr>
              <a:t>Н.В. </a:t>
            </a:r>
            <a:r>
              <a:rPr lang="ru-RU" sz="2200" b="1" dirty="0" smtClean="0">
                <a:solidFill>
                  <a:schemeClr val="bg2">
                    <a:lumMod val="25000"/>
                  </a:schemeClr>
                </a:solidFill>
              </a:rPr>
              <a:t>Михеичева </a:t>
            </a:r>
            <a:endParaRPr lang="ru-RU" sz="2200" b="1" dirty="0">
              <a:solidFill>
                <a:schemeClr val="bg2">
                  <a:lumMod val="25000"/>
                </a:schemeClr>
              </a:solidFill>
            </a:endParaRPr>
          </a:p>
        </p:txBody>
      </p:sp>
      <p:pic>
        <p:nvPicPr>
          <p:cNvPr id="11" name="Picture 2" descr="E:\2013-03-02_1632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060848"/>
            <a:ext cx="4952743" cy="3528392"/>
          </a:xfrm>
          <a:prstGeom prst="rect">
            <a:avLst/>
          </a:prstGeom>
          <a:noFill/>
          <a:ln w="57150">
            <a:solidFill>
              <a:schemeClr val="bg2">
                <a:lumMod val="75000"/>
              </a:schemeClr>
            </a:solidFill>
          </a:ln>
          <a:extLst>
            <a:ext uri="{909E8E84-426E-40DD-AFC4-6F175D3DCCD1}">
              <a14:hiddenFill xmlns:a14="http://schemas.microsoft.com/office/drawing/2010/main">
                <a:solidFill>
                  <a:srgbClr val="FFFFFF"/>
                </a:solidFill>
              </a14:hiddenFill>
            </a:ext>
          </a:extLst>
        </p:spPr>
      </p:pic>
      <p:pic>
        <p:nvPicPr>
          <p:cNvPr id="12" name="Picture 3" descr="C:\Users\Татьяна\Pictures\vense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5776" y="6021288"/>
            <a:ext cx="4464496" cy="536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85265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solidFill>
                  <a:schemeClr val="bg1"/>
                </a:solidFill>
              </a:rPr>
              <a:t>Здания, в которых размещался архивный отдел (2002 год)</a:t>
            </a:r>
            <a:endParaRPr lang="ru-RU" dirty="0">
              <a:solidFill>
                <a:schemeClr val="bg1"/>
              </a:solidFill>
            </a:endParaRPr>
          </a:p>
        </p:txBody>
      </p:sp>
      <p:sp>
        <p:nvSpPr>
          <p:cNvPr id="9" name="Текст 8"/>
          <p:cNvSpPr>
            <a:spLocks noGrp="1"/>
          </p:cNvSpPr>
          <p:nvPr>
            <p:ph type="body" idx="1"/>
          </p:nvPr>
        </p:nvSpPr>
        <p:spPr>
          <a:xfrm>
            <a:off x="323528" y="2038351"/>
            <a:ext cx="4104456" cy="639762"/>
          </a:xfrm>
        </p:spPr>
        <p:txBody>
          <a:bodyPr>
            <a:noAutofit/>
          </a:bodyPr>
          <a:lstStyle/>
          <a:p>
            <a:endParaRPr lang="ru-RU" sz="2000" b="1" dirty="0" smtClean="0"/>
          </a:p>
          <a:p>
            <a:r>
              <a:rPr lang="ru-RU" sz="2000" b="1" dirty="0" smtClean="0"/>
              <a:t>У здания архива </a:t>
            </a:r>
            <a:r>
              <a:rPr lang="ru-RU" sz="2000" b="1" dirty="0" smtClean="0"/>
              <a:t>по</a:t>
            </a:r>
          </a:p>
          <a:p>
            <a:r>
              <a:rPr lang="ru-RU" sz="2000" b="1" dirty="0" smtClean="0"/>
              <a:t> </a:t>
            </a:r>
            <a:r>
              <a:rPr lang="ru-RU" sz="2000" b="1" dirty="0" smtClean="0"/>
              <a:t>ул.Советская, д.18 </a:t>
            </a:r>
          </a:p>
        </p:txBody>
      </p:sp>
      <p:sp>
        <p:nvSpPr>
          <p:cNvPr id="10" name="Текст 9"/>
          <p:cNvSpPr>
            <a:spLocks noGrp="1"/>
          </p:cNvSpPr>
          <p:nvPr>
            <p:ph type="body" sz="quarter" idx="3"/>
          </p:nvPr>
        </p:nvSpPr>
        <p:spPr/>
        <p:txBody>
          <a:bodyPr>
            <a:noAutofit/>
          </a:bodyPr>
          <a:lstStyle/>
          <a:p>
            <a:pPr>
              <a:lnSpc>
                <a:spcPct val="120000"/>
              </a:lnSpc>
            </a:pPr>
            <a:r>
              <a:rPr lang="ru-RU" sz="2000" b="1" dirty="0" smtClean="0"/>
              <a:t>У здания архива  по                             ул. Гагарина, д.18</a:t>
            </a:r>
            <a:endParaRPr lang="ru-RU" sz="2000" b="1" dirty="0"/>
          </a:p>
        </p:txBody>
      </p:sp>
      <p:pic>
        <p:nvPicPr>
          <p:cNvPr id="8" name="Объект 7"/>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4788024" y="3861048"/>
            <a:ext cx="3456384" cy="2564242"/>
          </a:xfrm>
          <a:ln w="57150">
            <a:solidFill>
              <a:schemeClr val="bg2">
                <a:lumMod val="90000"/>
              </a:schemeClr>
            </a:solidFill>
          </a:ln>
        </p:spPr>
      </p:pic>
      <p:pic>
        <p:nvPicPr>
          <p:cNvPr id="1026" name="Picture 2" descr="F:\JOB_012\0023_0.tif"/>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3356992"/>
            <a:ext cx="3925483" cy="2626274"/>
          </a:xfrm>
          <a:prstGeom prst="rect">
            <a:avLst/>
          </a:prstGeom>
          <a:noFill/>
          <a:ln w="57150">
            <a:solidFill>
              <a:schemeClr val="bg2">
                <a:lumMod val="75000"/>
              </a:schemeClr>
            </a:solidFill>
          </a:ln>
          <a:extLst>
            <a:ext uri="{909E8E84-426E-40DD-AFC4-6F175D3DCCD1}">
              <a14:hiddenFill xmlns:a14="http://schemas.microsoft.com/office/drawing/2010/main">
                <a:solidFill>
                  <a:srgbClr val="FFFFFF"/>
                </a:solidFill>
              </a14:hiddenFill>
            </a:ext>
          </a:extLst>
        </p:spPr>
      </p:pic>
      <p:pic>
        <p:nvPicPr>
          <p:cNvPr id="13" name="Picture 3" descr="C:\Users\Татьяна\Pictures\vense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6225030"/>
            <a:ext cx="3592099" cy="464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40282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dirty="0" smtClean="0"/>
              <a:t>В марте 2006 года архивный отдел переехал в новые помещения по ул.Гагарина, д.18</a:t>
            </a:r>
            <a:endParaRPr lang="ru-RU" sz="2800" dirty="0"/>
          </a:p>
        </p:txBody>
      </p:sp>
      <p:sp>
        <p:nvSpPr>
          <p:cNvPr id="3" name="TextBox 2"/>
          <p:cNvSpPr txBox="1"/>
          <p:nvPr/>
        </p:nvSpPr>
        <p:spPr>
          <a:xfrm>
            <a:off x="467544" y="2492896"/>
            <a:ext cx="8136904" cy="2893100"/>
          </a:xfrm>
          <a:prstGeom prst="rect">
            <a:avLst/>
          </a:prstGeom>
          <a:noFill/>
        </p:spPr>
        <p:txBody>
          <a:bodyPr wrap="square" rtlCol="0">
            <a:spAutoFit/>
          </a:bodyPr>
          <a:lstStyle/>
          <a:p>
            <a:pPr algn="just"/>
            <a:r>
              <a:rPr lang="ru-RU" sz="2600" b="1" dirty="0" smtClean="0">
                <a:solidFill>
                  <a:schemeClr val="bg2">
                    <a:lumMod val="25000"/>
                  </a:schemeClr>
                </a:solidFill>
              </a:rPr>
              <a:t>          Общая площадь предоставленных архивному отделу помещений составила 346, 9 кв. м, в том числе занятых под архивохранилища – 253, 2  кв. м. Приобретено 312 погонных метров металлических передвижных стеллажей. Из помещения архива по ул. Советская, д.18 были перемещены  в новые хранилища архива 10564 дел по личному составу.</a:t>
            </a:r>
            <a:endParaRPr lang="ru-RU" sz="2600" b="1" dirty="0">
              <a:solidFill>
                <a:schemeClr val="bg2">
                  <a:lumMod val="25000"/>
                </a:schemeClr>
              </a:solidFill>
            </a:endParaRPr>
          </a:p>
        </p:txBody>
      </p:sp>
      <p:pic>
        <p:nvPicPr>
          <p:cNvPr id="4" name="Picture 3" descr="C:\Users\Татьяна\Pictures\vense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87724" y="5846491"/>
            <a:ext cx="4464496" cy="5366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fontScale="90000"/>
          </a:bodyPr>
          <a:lstStyle/>
          <a:p>
            <a:r>
              <a:rPr lang="ru-RU" dirty="0" smtClean="0"/>
              <a:t>Коллектив архивного отдела,</a:t>
            </a:r>
            <a:br>
              <a:rPr lang="ru-RU" dirty="0" smtClean="0"/>
            </a:br>
            <a:r>
              <a:rPr lang="ru-RU" dirty="0" smtClean="0"/>
              <a:t>март 2006 года</a:t>
            </a:r>
            <a:endParaRPr lang="ru-RU" dirty="0"/>
          </a:p>
        </p:txBody>
      </p:sp>
      <p:pic>
        <p:nvPicPr>
          <p:cNvPr id="4098" name="Picture 2" descr="E:\JOB_012\любовь николаевна\0035_0.tif"/>
          <p:cNvPicPr>
            <a:picLocks noGrp="1" noChangeAspect="1" noChangeArrowheads="1"/>
          </p:cNvPicPr>
          <p:nvPr>
            <p:ph idx="1"/>
          </p:nvPr>
        </p:nvPicPr>
        <p:blipFill>
          <a:blip r:embed="rId2" cstate="print"/>
          <a:srcRect/>
          <a:stretch>
            <a:fillRect/>
          </a:stretch>
        </p:blipFill>
        <p:spPr bwMode="auto">
          <a:xfrm>
            <a:off x="539552" y="2492896"/>
            <a:ext cx="4896544" cy="3432572"/>
          </a:xfrm>
          <a:prstGeom prst="rect">
            <a:avLst/>
          </a:prstGeom>
          <a:noFill/>
          <a:ln w="57150">
            <a:solidFill>
              <a:schemeClr val="bg2">
                <a:lumMod val="75000"/>
              </a:schemeClr>
            </a:solidFill>
          </a:ln>
        </p:spPr>
      </p:pic>
      <p:sp>
        <p:nvSpPr>
          <p:cNvPr id="5" name="TextBox 4"/>
          <p:cNvSpPr txBox="1"/>
          <p:nvPr/>
        </p:nvSpPr>
        <p:spPr>
          <a:xfrm>
            <a:off x="5940152" y="2996952"/>
            <a:ext cx="2808312" cy="2246769"/>
          </a:xfrm>
          <a:prstGeom prst="rect">
            <a:avLst/>
          </a:prstGeom>
          <a:noFill/>
        </p:spPr>
        <p:txBody>
          <a:bodyPr wrap="square" rtlCol="0">
            <a:spAutoFit/>
          </a:bodyPr>
          <a:lstStyle/>
          <a:p>
            <a:r>
              <a:rPr lang="ru-RU" sz="2000" b="1" dirty="0" smtClean="0">
                <a:solidFill>
                  <a:schemeClr val="bg2">
                    <a:lumMod val="25000"/>
                  </a:schemeClr>
                </a:solidFill>
              </a:rPr>
              <a:t>На фотографии слева направо:</a:t>
            </a:r>
          </a:p>
          <a:p>
            <a:r>
              <a:rPr lang="ru-RU" sz="2000" b="1" dirty="0" smtClean="0">
                <a:solidFill>
                  <a:schemeClr val="bg2">
                    <a:lumMod val="25000"/>
                  </a:schemeClr>
                </a:solidFill>
              </a:rPr>
              <a:t>О.И.Артемьева</a:t>
            </a:r>
          </a:p>
          <a:p>
            <a:r>
              <a:rPr lang="ru-RU" sz="2000" b="1" dirty="0" smtClean="0">
                <a:solidFill>
                  <a:schemeClr val="bg2">
                    <a:lumMod val="25000"/>
                  </a:schemeClr>
                </a:solidFill>
              </a:rPr>
              <a:t>Н.В.Михеичева</a:t>
            </a:r>
          </a:p>
          <a:p>
            <a:r>
              <a:rPr lang="ru-RU" sz="2000" b="1" dirty="0" smtClean="0">
                <a:solidFill>
                  <a:schemeClr val="bg2">
                    <a:lumMod val="25000"/>
                  </a:schemeClr>
                </a:solidFill>
              </a:rPr>
              <a:t>Л.Н.Кругликова</a:t>
            </a:r>
          </a:p>
          <a:p>
            <a:r>
              <a:rPr lang="ru-RU" sz="2000" b="1" dirty="0" smtClean="0">
                <a:solidFill>
                  <a:schemeClr val="bg2">
                    <a:lumMod val="25000"/>
                  </a:schemeClr>
                </a:solidFill>
              </a:rPr>
              <a:t>Н.Ю.Михеева</a:t>
            </a:r>
          </a:p>
          <a:p>
            <a:r>
              <a:rPr lang="ru-RU" sz="2000" b="1" dirty="0" smtClean="0">
                <a:solidFill>
                  <a:schemeClr val="bg2">
                    <a:lumMod val="25000"/>
                  </a:schemeClr>
                </a:solidFill>
              </a:rPr>
              <a:t>И.И. Уткина</a:t>
            </a:r>
            <a:endParaRPr lang="ru-RU" sz="2000" b="1" dirty="0">
              <a:solidFill>
                <a:schemeClr val="bg2">
                  <a:lumMod val="25000"/>
                </a:schemeClr>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F:\JOB_012\0000_0 (5).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685712"/>
            <a:ext cx="4757000" cy="4032448"/>
          </a:xfrm>
          <a:prstGeom prst="rect">
            <a:avLst/>
          </a:prstGeom>
          <a:noFill/>
          <a:ln w="57150">
            <a:solidFill>
              <a:schemeClr val="bg2">
                <a:lumMod val="75000"/>
              </a:schemeClr>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35896" y="226585"/>
            <a:ext cx="5256584" cy="1015663"/>
          </a:xfrm>
          <a:prstGeom prst="rect">
            <a:avLst/>
          </a:prstGeom>
          <a:noFill/>
        </p:spPr>
        <p:txBody>
          <a:bodyPr wrap="square" rtlCol="0">
            <a:spAutoFit/>
          </a:bodyPr>
          <a:lstStyle/>
          <a:p>
            <a:r>
              <a:rPr lang="ru-RU" b="1" dirty="0" smtClean="0">
                <a:solidFill>
                  <a:schemeClr val="bg1"/>
                </a:solidFill>
              </a:rPr>
              <a:t> </a:t>
            </a:r>
            <a:r>
              <a:rPr lang="ru-RU" sz="2000" b="1" dirty="0" smtClean="0">
                <a:solidFill>
                  <a:schemeClr val="bg1"/>
                </a:solidFill>
              </a:rPr>
              <a:t>Приказ по исполкому Кексгольмского Районного Совета депутатов  трудящихся          </a:t>
            </a:r>
          </a:p>
          <a:p>
            <a:r>
              <a:rPr lang="ru-RU" sz="2000" b="1" dirty="0">
                <a:solidFill>
                  <a:schemeClr val="bg1"/>
                </a:solidFill>
              </a:rPr>
              <a:t> </a:t>
            </a:r>
            <a:r>
              <a:rPr lang="ru-RU" sz="2000" b="1" dirty="0" smtClean="0">
                <a:solidFill>
                  <a:schemeClr val="bg1"/>
                </a:solidFill>
              </a:rPr>
              <a:t>                              от 05.01.1946 № 1</a:t>
            </a:r>
            <a:endParaRPr lang="ru-RU" sz="2000" b="1" dirty="0">
              <a:solidFill>
                <a:schemeClr val="bg1"/>
              </a:solidFill>
            </a:endParaRPr>
          </a:p>
        </p:txBody>
      </p:sp>
      <p:sp>
        <p:nvSpPr>
          <p:cNvPr id="3" name="TextBox 2"/>
          <p:cNvSpPr txBox="1"/>
          <p:nvPr/>
        </p:nvSpPr>
        <p:spPr>
          <a:xfrm>
            <a:off x="5436096" y="2640107"/>
            <a:ext cx="3573229" cy="2123658"/>
          </a:xfrm>
          <a:prstGeom prst="rect">
            <a:avLst/>
          </a:prstGeom>
          <a:noFill/>
        </p:spPr>
        <p:txBody>
          <a:bodyPr wrap="square" rtlCol="0">
            <a:spAutoFit/>
          </a:bodyPr>
          <a:lstStyle/>
          <a:p>
            <a:r>
              <a:rPr lang="ru-RU" sz="2200" b="1" dirty="0" smtClean="0">
                <a:solidFill>
                  <a:schemeClr val="bg2">
                    <a:lumMod val="25000"/>
                  </a:schemeClr>
                </a:solidFill>
              </a:rPr>
              <a:t>На должность</a:t>
            </a:r>
          </a:p>
          <a:p>
            <a:r>
              <a:rPr lang="ru-RU" sz="2200" b="1" dirty="0" smtClean="0">
                <a:solidFill>
                  <a:schemeClr val="bg2">
                    <a:lumMod val="25000"/>
                  </a:schemeClr>
                </a:solidFill>
              </a:rPr>
              <a:t>зав. Кексгольмским районным архивом принята А.Г.Лесникова</a:t>
            </a:r>
          </a:p>
          <a:p>
            <a:r>
              <a:rPr lang="ru-RU" sz="2200" b="1" dirty="0" smtClean="0">
                <a:solidFill>
                  <a:schemeClr val="bg2">
                    <a:lumMod val="25000"/>
                  </a:schemeClr>
                </a:solidFill>
              </a:rPr>
              <a:t> с 01 декабря 1945г.</a:t>
            </a:r>
          </a:p>
          <a:p>
            <a:pPr algn="just"/>
            <a:endParaRPr lang="ru-RU" sz="2200" b="1" dirty="0">
              <a:solidFill>
                <a:schemeClr val="bg2">
                  <a:lumMod val="25000"/>
                </a:schemeClr>
              </a:solidFill>
            </a:endParaRPr>
          </a:p>
        </p:txBody>
      </p:sp>
    </p:spTree>
    <p:extLst>
      <p:ext uri="{BB962C8B-B14F-4D97-AF65-F5344CB8AC3E}">
        <p14:creationId xmlns:p14="http://schemas.microsoft.com/office/powerpoint/2010/main" val="15077006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400" dirty="0" smtClean="0"/>
              <a:t>Ветераны архивной службы Приозерского района ( стаж работы в архивной службе района составил почти 30 лет).</a:t>
            </a:r>
            <a:endParaRPr lang="ru-RU" sz="2400" dirty="0"/>
          </a:p>
        </p:txBody>
      </p:sp>
      <p:sp>
        <p:nvSpPr>
          <p:cNvPr id="3" name="Текст 2"/>
          <p:cNvSpPr>
            <a:spLocks noGrp="1"/>
          </p:cNvSpPr>
          <p:nvPr>
            <p:ph type="body" idx="1"/>
          </p:nvPr>
        </p:nvSpPr>
        <p:spPr>
          <a:xfrm>
            <a:off x="323528" y="1628800"/>
            <a:ext cx="3822192" cy="639762"/>
          </a:xfrm>
        </p:spPr>
        <p:txBody>
          <a:bodyPr>
            <a:normAutofit fontScale="92500" lnSpcReduction="20000"/>
          </a:bodyPr>
          <a:lstStyle/>
          <a:p>
            <a:r>
              <a:rPr lang="ru-RU" b="1" dirty="0" smtClean="0">
                <a:solidFill>
                  <a:schemeClr val="bg2">
                    <a:lumMod val="25000"/>
                  </a:schemeClr>
                </a:solidFill>
              </a:rPr>
              <a:t>Кругликова Любовь Николаевна</a:t>
            </a:r>
            <a:endParaRPr lang="ru-RU" b="1" dirty="0">
              <a:solidFill>
                <a:schemeClr val="bg2">
                  <a:lumMod val="25000"/>
                </a:schemeClr>
              </a:solidFill>
            </a:endParaRPr>
          </a:p>
        </p:txBody>
      </p:sp>
      <p:sp>
        <p:nvSpPr>
          <p:cNvPr id="5" name="Текст 4"/>
          <p:cNvSpPr>
            <a:spLocks noGrp="1"/>
          </p:cNvSpPr>
          <p:nvPr>
            <p:ph type="body" sz="quarter" idx="3"/>
          </p:nvPr>
        </p:nvSpPr>
        <p:spPr>
          <a:xfrm>
            <a:off x="4917822" y="1556792"/>
            <a:ext cx="3822192" cy="639762"/>
          </a:xfrm>
        </p:spPr>
        <p:txBody>
          <a:bodyPr>
            <a:noAutofit/>
          </a:bodyPr>
          <a:lstStyle/>
          <a:p>
            <a:endParaRPr lang="ru-RU" sz="2200" b="1" dirty="0" smtClean="0">
              <a:solidFill>
                <a:schemeClr val="bg2">
                  <a:lumMod val="25000"/>
                </a:schemeClr>
              </a:solidFill>
            </a:endParaRPr>
          </a:p>
          <a:p>
            <a:r>
              <a:rPr lang="ru-RU" sz="2200" b="1" dirty="0" smtClean="0">
                <a:solidFill>
                  <a:schemeClr val="bg2">
                    <a:lumMod val="25000"/>
                  </a:schemeClr>
                </a:solidFill>
              </a:rPr>
              <a:t>Михеева </a:t>
            </a:r>
          </a:p>
          <a:p>
            <a:r>
              <a:rPr lang="ru-RU" sz="2200" b="1" dirty="0" smtClean="0">
                <a:solidFill>
                  <a:schemeClr val="bg2">
                    <a:lumMod val="25000"/>
                  </a:schemeClr>
                </a:solidFill>
              </a:rPr>
              <a:t>Наталия Юрьевна</a:t>
            </a:r>
          </a:p>
          <a:p>
            <a:endParaRPr lang="ru-RU" sz="2200" b="1" dirty="0">
              <a:solidFill>
                <a:schemeClr val="bg2">
                  <a:lumMod val="25000"/>
                </a:schemeClr>
              </a:solidFill>
            </a:endParaRPr>
          </a:p>
        </p:txBody>
      </p:sp>
      <p:sp>
        <p:nvSpPr>
          <p:cNvPr id="8" name="TextBox 7"/>
          <p:cNvSpPr txBox="1"/>
          <p:nvPr/>
        </p:nvSpPr>
        <p:spPr>
          <a:xfrm>
            <a:off x="5292080" y="5085184"/>
            <a:ext cx="3672408" cy="1754326"/>
          </a:xfrm>
          <a:prstGeom prst="rect">
            <a:avLst/>
          </a:prstGeom>
          <a:noFill/>
        </p:spPr>
        <p:txBody>
          <a:bodyPr wrap="square" rtlCol="0">
            <a:spAutoFit/>
          </a:bodyPr>
          <a:lstStyle/>
          <a:p>
            <a:pPr algn="just"/>
            <a:r>
              <a:rPr lang="ru-RU" b="1" dirty="0" smtClean="0">
                <a:solidFill>
                  <a:schemeClr val="bg2">
                    <a:lumMod val="25000"/>
                  </a:schemeClr>
                </a:solidFill>
              </a:rPr>
              <a:t>Наталия Юрьевна начала </a:t>
            </a:r>
            <a:r>
              <a:rPr lang="ru-RU" b="1" dirty="0">
                <a:solidFill>
                  <a:schemeClr val="bg2">
                    <a:lumMod val="25000"/>
                  </a:schemeClr>
                </a:solidFill>
              </a:rPr>
              <a:t>свою работу в архивной службе Приозерского района </a:t>
            </a:r>
            <a:r>
              <a:rPr lang="ru-RU" b="1" dirty="0" smtClean="0">
                <a:solidFill>
                  <a:schemeClr val="bg2">
                    <a:lumMod val="25000"/>
                  </a:schemeClr>
                </a:solidFill>
              </a:rPr>
              <a:t>с  </a:t>
            </a:r>
            <a:r>
              <a:rPr lang="ru-RU" b="1" dirty="0">
                <a:solidFill>
                  <a:schemeClr val="bg2">
                    <a:lumMod val="25000"/>
                  </a:schemeClr>
                </a:solidFill>
              </a:rPr>
              <a:t>июля 1984 года. </a:t>
            </a:r>
            <a:r>
              <a:rPr lang="ru-RU" b="1" dirty="0" smtClean="0">
                <a:solidFill>
                  <a:schemeClr val="bg2">
                    <a:lumMod val="25000"/>
                  </a:schemeClr>
                </a:solidFill>
              </a:rPr>
              <a:t>Стаж </a:t>
            </a:r>
            <a:r>
              <a:rPr lang="ru-RU" b="1" dirty="0">
                <a:solidFill>
                  <a:schemeClr val="bg2">
                    <a:lumMod val="25000"/>
                  </a:schemeClr>
                </a:solidFill>
              </a:rPr>
              <a:t>работы в архивных учреждениях </a:t>
            </a:r>
            <a:r>
              <a:rPr lang="ru-RU" b="1" dirty="0" smtClean="0">
                <a:solidFill>
                  <a:schemeClr val="bg2">
                    <a:lumMod val="25000"/>
                  </a:schemeClr>
                </a:solidFill>
              </a:rPr>
              <a:t> района – 29 </a:t>
            </a:r>
            <a:r>
              <a:rPr lang="ru-RU" b="1" dirty="0">
                <a:solidFill>
                  <a:schemeClr val="bg2">
                    <a:lumMod val="25000"/>
                  </a:schemeClr>
                </a:solidFill>
              </a:rPr>
              <a:t>лет.</a:t>
            </a:r>
          </a:p>
          <a:p>
            <a:endParaRPr lang="ru-RU" dirty="0"/>
          </a:p>
        </p:txBody>
      </p:sp>
      <p:pic>
        <p:nvPicPr>
          <p:cNvPr id="3074" name="Picture 2" descr="C:\Users\Татьяна\Pictures\q-CfTXSN6aw.jpg"/>
          <p:cNvPicPr>
            <a:picLocks noGrp="1" noChangeAspect="1" noChangeArrowheads="1"/>
          </p:cNvPicPr>
          <p:nvPr>
            <p:ph sz="quarter" idx="4"/>
          </p:nvPr>
        </p:nvPicPr>
        <p:blipFill>
          <a:blip r:embed="rId2" cstate="print">
            <a:extLst>
              <a:ext uri="{28A0092B-C50C-407E-A947-70E740481C1C}">
                <a14:useLocalDpi xmlns:a14="http://schemas.microsoft.com/office/drawing/2010/main" val="0"/>
              </a:ext>
            </a:extLst>
          </a:blip>
          <a:srcRect/>
          <a:stretch>
            <a:fillRect/>
          </a:stretch>
        </p:blipFill>
        <p:spPr bwMode="auto">
          <a:xfrm>
            <a:off x="6012160" y="2348881"/>
            <a:ext cx="1728192" cy="2605466"/>
          </a:xfrm>
          <a:prstGeom prst="rect">
            <a:avLst/>
          </a:prstGeom>
          <a:noFill/>
          <a:ln w="57150">
            <a:solidFill>
              <a:schemeClr val="bg2">
                <a:lumMod val="75000"/>
              </a:schemeClr>
            </a:solidFill>
          </a:ln>
          <a:extLst>
            <a:ext uri="{909E8E84-426E-40DD-AFC4-6F175D3DCCD1}">
              <a14:hiddenFill xmlns:a14="http://schemas.microsoft.com/office/drawing/2010/main">
                <a:solidFill>
                  <a:srgbClr val="FFFFFF"/>
                </a:solidFill>
              </a14:hiddenFill>
            </a:ext>
          </a:extLst>
        </p:spPr>
      </p:pic>
      <p:pic>
        <p:nvPicPr>
          <p:cNvPr id="3075" name="Picture 3" descr="C:\Users\Татьяна\Pictures\eBqMW1rlld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4674" y="2348880"/>
            <a:ext cx="1691142" cy="2605467"/>
          </a:xfrm>
          <a:prstGeom prst="rect">
            <a:avLst/>
          </a:prstGeom>
          <a:noFill/>
          <a:ln w="57150">
            <a:solidFill>
              <a:schemeClr val="bg2">
                <a:lumMod val="75000"/>
              </a:schemeClr>
            </a:soli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51520" y="5011514"/>
            <a:ext cx="4248472" cy="1754326"/>
          </a:xfrm>
          <a:prstGeom prst="rect">
            <a:avLst/>
          </a:prstGeom>
          <a:noFill/>
        </p:spPr>
        <p:txBody>
          <a:bodyPr wrap="square" rtlCol="0">
            <a:spAutoFit/>
          </a:bodyPr>
          <a:lstStyle/>
          <a:p>
            <a:pPr algn="just"/>
            <a:r>
              <a:rPr lang="ru-RU" b="1" dirty="0" smtClean="0">
                <a:solidFill>
                  <a:schemeClr val="bg2">
                    <a:lumMod val="25000"/>
                  </a:schemeClr>
                </a:solidFill>
              </a:rPr>
              <a:t>Любовь Николаевна начала </a:t>
            </a:r>
            <a:r>
              <a:rPr lang="ru-RU" b="1" dirty="0">
                <a:solidFill>
                  <a:schemeClr val="bg2">
                    <a:lumMod val="25000"/>
                  </a:schemeClr>
                </a:solidFill>
              </a:rPr>
              <a:t>свою деятельность в архивной службе Приозерского района в мае 1987 </a:t>
            </a:r>
            <a:r>
              <a:rPr lang="ru-RU" b="1" dirty="0" smtClean="0">
                <a:solidFill>
                  <a:schemeClr val="bg2">
                    <a:lumMod val="25000"/>
                  </a:schemeClr>
                </a:solidFill>
              </a:rPr>
              <a:t>года. С </a:t>
            </a:r>
            <a:r>
              <a:rPr lang="ru-RU" b="1" dirty="0">
                <a:solidFill>
                  <a:schemeClr val="bg2">
                    <a:lumMod val="25000"/>
                  </a:schemeClr>
                </a:solidFill>
              </a:rPr>
              <a:t>мая 1989 года на протяжении более 26 лет </a:t>
            </a:r>
            <a:r>
              <a:rPr lang="ru-RU" b="1" dirty="0" smtClean="0">
                <a:solidFill>
                  <a:schemeClr val="bg2">
                    <a:lumMod val="25000"/>
                  </a:schemeClr>
                </a:solidFill>
              </a:rPr>
              <a:t>возглавляла </a:t>
            </a:r>
            <a:r>
              <a:rPr lang="ru-RU" b="1" dirty="0">
                <a:solidFill>
                  <a:schemeClr val="bg2">
                    <a:lumMod val="25000"/>
                  </a:schemeClr>
                </a:solidFill>
              </a:rPr>
              <a:t>архивную службу Приозерского района.</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ru-RU" dirty="0" smtClean="0"/>
              <a:t>Архивный отдел сегодня</a:t>
            </a:r>
            <a:endParaRPr lang="ru-RU" dirty="0"/>
          </a:p>
        </p:txBody>
      </p:sp>
      <p:pic>
        <p:nvPicPr>
          <p:cNvPr id="5122" name="Picture 2" descr="E:\архив\DSCN2185.JPG"/>
          <p:cNvPicPr>
            <a:picLocks noGrp="1" noChangeAspect="1" noChangeArrowheads="1"/>
          </p:cNvPicPr>
          <p:nvPr>
            <p:ph idx="1"/>
          </p:nvPr>
        </p:nvPicPr>
        <p:blipFill>
          <a:blip r:embed="rId2" cstate="print"/>
          <a:srcRect/>
          <a:stretch>
            <a:fillRect/>
          </a:stretch>
        </p:blipFill>
        <p:spPr bwMode="auto">
          <a:xfrm>
            <a:off x="3923928" y="1988840"/>
            <a:ext cx="2712301" cy="2034226"/>
          </a:xfrm>
          <a:prstGeom prst="rect">
            <a:avLst/>
          </a:prstGeom>
          <a:noFill/>
          <a:ln w="57150">
            <a:solidFill>
              <a:schemeClr val="bg2">
                <a:lumMod val="75000"/>
              </a:schemeClr>
            </a:solidFill>
          </a:ln>
        </p:spPr>
      </p:pic>
      <p:pic>
        <p:nvPicPr>
          <p:cNvPr id="2050" name="Picture 2" descr="C:\Users\Татьяна\Desktop\DSCN227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3242593"/>
            <a:ext cx="2796576" cy="2664296"/>
          </a:xfrm>
          <a:prstGeom prst="rect">
            <a:avLst/>
          </a:prstGeom>
          <a:noFill/>
          <a:ln w="57150">
            <a:solidFill>
              <a:schemeClr val="bg2">
                <a:lumMod val="75000"/>
              </a:schemeClr>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436096" y="6021288"/>
            <a:ext cx="2736304" cy="646331"/>
          </a:xfrm>
          <a:prstGeom prst="rect">
            <a:avLst/>
          </a:prstGeom>
          <a:noFill/>
        </p:spPr>
        <p:txBody>
          <a:bodyPr wrap="square" rtlCol="0">
            <a:spAutoFit/>
          </a:bodyPr>
          <a:lstStyle/>
          <a:p>
            <a:pPr algn="ctr"/>
            <a:r>
              <a:rPr lang="ru-RU" b="1" dirty="0" smtClean="0">
                <a:solidFill>
                  <a:schemeClr val="bg2">
                    <a:lumMod val="25000"/>
                  </a:schemeClr>
                </a:solidFill>
              </a:rPr>
              <a:t>В помещениях муниципального архива</a:t>
            </a:r>
            <a:endParaRPr lang="ru-RU" b="1" dirty="0">
              <a:solidFill>
                <a:schemeClr val="bg2">
                  <a:lumMod val="25000"/>
                </a:schemeClr>
              </a:solidFill>
            </a:endParaRPr>
          </a:p>
        </p:txBody>
      </p:sp>
      <p:sp>
        <p:nvSpPr>
          <p:cNvPr id="4" name="TextBox 3"/>
          <p:cNvSpPr txBox="1"/>
          <p:nvPr/>
        </p:nvSpPr>
        <p:spPr>
          <a:xfrm>
            <a:off x="107504" y="5445224"/>
            <a:ext cx="3240360" cy="923330"/>
          </a:xfrm>
          <a:prstGeom prst="rect">
            <a:avLst/>
          </a:prstGeom>
          <a:noFill/>
        </p:spPr>
        <p:txBody>
          <a:bodyPr wrap="square" rtlCol="0">
            <a:spAutoFit/>
          </a:bodyPr>
          <a:lstStyle/>
          <a:p>
            <a:pPr algn="ctr"/>
            <a:r>
              <a:rPr lang="ru-RU" b="1" dirty="0" smtClean="0">
                <a:solidFill>
                  <a:schemeClr val="bg2">
                    <a:lumMod val="25000"/>
                  </a:schemeClr>
                </a:solidFill>
              </a:rPr>
              <a:t>  Здание по ул.Гагарина, д.18, в котором расположен муниципальный архив</a:t>
            </a:r>
            <a:endParaRPr lang="ru-RU" b="1" dirty="0">
              <a:solidFill>
                <a:schemeClr val="bg2">
                  <a:lumMod val="25000"/>
                </a:schemeClr>
              </a:solidFill>
            </a:endParaRPr>
          </a:p>
        </p:txBody>
      </p:sp>
      <p:pic>
        <p:nvPicPr>
          <p:cNvPr id="4100" name="Picture 4" descr="C:\Users\Татьяна\Pictures\20180416_1054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230611"/>
            <a:ext cx="2330645" cy="1747984"/>
          </a:xfrm>
          <a:prstGeom prst="rect">
            <a:avLst/>
          </a:prstGeom>
          <a:noFill/>
          <a:ln w="57150">
            <a:solidFill>
              <a:schemeClr val="bg2">
                <a:lumMod val="75000"/>
              </a:schemeClr>
            </a:solidFill>
          </a:ln>
          <a:extLst>
            <a:ext uri="{909E8E84-426E-40DD-AFC4-6F175D3DCCD1}">
              <a14:hiddenFill xmlns:a14="http://schemas.microsoft.com/office/drawing/2010/main">
                <a:solidFill>
                  <a:srgbClr val="FFFFFF"/>
                </a:solidFill>
              </a14:hiddenFill>
            </a:ext>
          </a:extLst>
        </p:spPr>
      </p:pic>
      <p:pic>
        <p:nvPicPr>
          <p:cNvPr id="4101" name="Picture 5" descr="F:\20180528_14532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576" y="1844824"/>
            <a:ext cx="2238910" cy="3366085"/>
          </a:xfrm>
          <a:prstGeom prst="rect">
            <a:avLst/>
          </a:prstGeom>
          <a:noFill/>
          <a:ln w="57150">
            <a:solidFill>
              <a:schemeClr val="bg2">
                <a:lumMod val="75000"/>
              </a:schemeClr>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2" descr="https://apf.mail.ru/cgi-bin/readmsg/%D0%AE%D0%B1%D0%B8%D0%BB%D0%B5%D0%B9.jpg?id=15202008780000000746%3B0%3B1&amp;x-email=arhiv_priozersk%40mail.ru&amp;exif=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9220" name="AutoShape 4" descr="https://apf.mail.ru/cgi-bin/readmsg/%D0%AE%D0%B1%D0%B8%D0%BB%D0%B5%D0%B9.jpg?id=15202008780000000746%3B0%3B1&amp;x-email=arhiv_priozersk%40mail.ru&amp;exif=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9221" name="Picture 5" descr="C:\Users\Татьяна\Downloads\Юбилей (1).jpg"/>
          <p:cNvPicPr>
            <a:picLocks noChangeAspect="1" noChangeArrowheads="1"/>
          </p:cNvPicPr>
          <p:nvPr/>
        </p:nvPicPr>
        <p:blipFill>
          <a:blip r:embed="rId2" cstate="print"/>
          <a:srcRect/>
          <a:stretch>
            <a:fillRect/>
          </a:stretch>
        </p:blipFill>
        <p:spPr bwMode="auto">
          <a:xfrm>
            <a:off x="251520" y="1772816"/>
            <a:ext cx="4896544" cy="4007414"/>
          </a:xfrm>
          <a:prstGeom prst="rect">
            <a:avLst/>
          </a:prstGeom>
          <a:noFill/>
          <a:ln w="57150">
            <a:solidFill>
              <a:schemeClr val="bg2">
                <a:lumMod val="75000"/>
              </a:schemeClr>
            </a:solidFill>
          </a:ln>
        </p:spPr>
      </p:pic>
      <p:sp>
        <p:nvSpPr>
          <p:cNvPr id="7" name="TextBox 6"/>
          <p:cNvSpPr txBox="1"/>
          <p:nvPr/>
        </p:nvSpPr>
        <p:spPr>
          <a:xfrm>
            <a:off x="5292080" y="1772816"/>
            <a:ext cx="3600400" cy="2862322"/>
          </a:xfrm>
          <a:prstGeom prst="rect">
            <a:avLst/>
          </a:prstGeom>
          <a:noFill/>
        </p:spPr>
        <p:txBody>
          <a:bodyPr wrap="square" rtlCol="0">
            <a:spAutoFit/>
          </a:bodyPr>
          <a:lstStyle/>
          <a:p>
            <a:endParaRPr lang="ru-RU" sz="2000" b="1" dirty="0" smtClean="0">
              <a:solidFill>
                <a:schemeClr val="bg2">
                  <a:lumMod val="25000"/>
                </a:schemeClr>
              </a:solidFill>
            </a:endParaRPr>
          </a:p>
          <a:p>
            <a:endParaRPr lang="ru-RU" sz="2000" b="1" dirty="0" smtClean="0">
              <a:solidFill>
                <a:schemeClr val="bg2">
                  <a:lumMod val="25000"/>
                </a:schemeClr>
              </a:solidFill>
            </a:endParaRPr>
          </a:p>
          <a:p>
            <a:r>
              <a:rPr lang="ru-RU" sz="2000" b="1" dirty="0" smtClean="0">
                <a:solidFill>
                  <a:schemeClr val="bg2">
                    <a:lumMod val="25000"/>
                  </a:schemeClr>
                </a:solidFill>
              </a:rPr>
              <a:t>Коллектив архивного отдела, 2017 год (слева направо):</a:t>
            </a:r>
          </a:p>
          <a:p>
            <a:r>
              <a:rPr lang="ru-RU" sz="2000" b="1" dirty="0" smtClean="0">
                <a:solidFill>
                  <a:schemeClr val="bg2">
                    <a:lumMod val="25000"/>
                  </a:schemeClr>
                </a:solidFill>
              </a:rPr>
              <a:t>нижний ряд – А.В.Фролова, Ю.Л.Золотарева;</a:t>
            </a:r>
          </a:p>
          <a:p>
            <a:r>
              <a:rPr lang="ru-RU" sz="2000" b="1" dirty="0" smtClean="0">
                <a:solidFill>
                  <a:schemeClr val="bg2">
                    <a:lumMod val="25000"/>
                  </a:schemeClr>
                </a:solidFill>
              </a:rPr>
              <a:t>верхний ряд – </a:t>
            </a:r>
            <a:r>
              <a:rPr lang="ru-RU" sz="2000" b="1" dirty="0" err="1" smtClean="0">
                <a:solidFill>
                  <a:schemeClr val="bg2">
                    <a:lumMod val="25000"/>
                  </a:schemeClr>
                </a:solidFill>
              </a:rPr>
              <a:t>В.В.Новак</a:t>
            </a:r>
            <a:r>
              <a:rPr lang="ru-RU" sz="2000" b="1" dirty="0" smtClean="0">
                <a:solidFill>
                  <a:schemeClr val="bg2">
                    <a:lumMod val="25000"/>
                  </a:schemeClr>
                </a:solidFill>
              </a:rPr>
              <a:t>, </a:t>
            </a:r>
          </a:p>
          <a:p>
            <a:r>
              <a:rPr lang="ru-RU" sz="2000" b="1" dirty="0" smtClean="0">
                <a:solidFill>
                  <a:schemeClr val="bg2">
                    <a:lumMod val="25000"/>
                  </a:schemeClr>
                </a:solidFill>
              </a:rPr>
              <a:t>Т.А.Омельянович (начальник архивного отдела)</a:t>
            </a:r>
            <a:endParaRPr lang="ru-RU" sz="2000" b="1" dirty="0">
              <a:solidFill>
                <a:schemeClr val="bg2">
                  <a:lumMod val="25000"/>
                </a:schemeClr>
              </a:solidFill>
            </a:endParaRPr>
          </a:p>
        </p:txBody>
      </p:sp>
      <p:pic>
        <p:nvPicPr>
          <p:cNvPr id="8" name="Picture 3" descr="C:\Users\Татьяна\Pictures\vense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5816" y="6021288"/>
            <a:ext cx="4464496" cy="53663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779912" y="332656"/>
            <a:ext cx="5184576" cy="523220"/>
          </a:xfrm>
          <a:prstGeom prst="rect">
            <a:avLst/>
          </a:prstGeom>
          <a:noFill/>
        </p:spPr>
        <p:txBody>
          <a:bodyPr wrap="square" rtlCol="0">
            <a:spAutoFit/>
          </a:bodyPr>
          <a:lstStyle/>
          <a:p>
            <a:r>
              <a:rPr lang="ru-RU" sz="2800" b="1" dirty="0" smtClean="0">
                <a:solidFill>
                  <a:schemeClr val="bg1"/>
                </a:solidFill>
                <a:latin typeface="+mj-lt"/>
              </a:rPr>
              <a:t>Коллектив архивного отдела</a:t>
            </a:r>
            <a:endParaRPr lang="ru-RU" sz="2800" b="1" dirty="0">
              <a:solidFill>
                <a:schemeClr val="bg1"/>
              </a:solidFill>
              <a:latin typeface="+mj-l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1628800"/>
            <a:ext cx="8280920" cy="4154984"/>
          </a:xfrm>
          <a:prstGeom prst="rect">
            <a:avLst/>
          </a:prstGeom>
        </p:spPr>
        <p:txBody>
          <a:bodyPr wrap="square">
            <a:spAutoFit/>
          </a:bodyPr>
          <a:lstStyle/>
          <a:p>
            <a:pPr algn="just"/>
            <a:r>
              <a:rPr lang="ru-RU" sz="2400" b="1" dirty="0" smtClean="0">
                <a:solidFill>
                  <a:schemeClr val="bg2">
                    <a:lumMod val="25000"/>
                  </a:schemeClr>
                </a:solidFill>
              </a:rPr>
              <a:t>     В архивном отделе на учете состоит:</a:t>
            </a:r>
          </a:p>
          <a:p>
            <a:pPr algn="just"/>
            <a:r>
              <a:rPr lang="ru-RU" sz="2400" b="1" dirty="0" smtClean="0">
                <a:solidFill>
                  <a:schemeClr val="bg2">
                    <a:lumMod val="25000"/>
                  </a:schemeClr>
                </a:solidFill>
              </a:rPr>
              <a:t>- 395 фондов;</a:t>
            </a:r>
          </a:p>
          <a:p>
            <a:pPr algn="just"/>
            <a:r>
              <a:rPr lang="ru-RU" sz="2400" b="1" dirty="0" smtClean="0">
                <a:solidFill>
                  <a:schemeClr val="bg2">
                    <a:lumMod val="25000"/>
                  </a:schemeClr>
                </a:solidFill>
              </a:rPr>
              <a:t>- 46911 единиц хранения, из них: 9403 дел управленческой документации, 82 единицы хранения документов личного происхождения, 37278 дел по личному составу, 148 фотодокументов.</a:t>
            </a:r>
          </a:p>
          <a:p>
            <a:pPr algn="just"/>
            <a:r>
              <a:rPr lang="ru-RU" sz="2400" b="1" dirty="0" smtClean="0">
                <a:solidFill>
                  <a:schemeClr val="bg2">
                    <a:lumMod val="25000"/>
                  </a:schemeClr>
                </a:solidFill>
              </a:rPr>
              <a:t>     В 2017 году исполнено 2595 запросов тематического и социально-правового характера. Значительная доля поступивших запросов связана с истребованием архивных справок о трудовой деятельности для назначения пенсий, пособий и других социальных выплат.</a:t>
            </a:r>
            <a:endParaRPr lang="ru-RU" sz="2400" b="1" dirty="0">
              <a:solidFill>
                <a:schemeClr val="bg2">
                  <a:lumMod val="25000"/>
                </a:schemeClr>
              </a:solidFill>
            </a:endParaRPr>
          </a:p>
        </p:txBody>
      </p:sp>
      <p:sp>
        <p:nvSpPr>
          <p:cNvPr id="3" name="TextBox 2"/>
          <p:cNvSpPr txBox="1"/>
          <p:nvPr/>
        </p:nvSpPr>
        <p:spPr>
          <a:xfrm>
            <a:off x="3275856" y="404664"/>
            <a:ext cx="4896544" cy="1015663"/>
          </a:xfrm>
          <a:prstGeom prst="rect">
            <a:avLst/>
          </a:prstGeom>
          <a:noFill/>
        </p:spPr>
        <p:txBody>
          <a:bodyPr wrap="square" rtlCol="0">
            <a:spAutoFit/>
          </a:bodyPr>
          <a:lstStyle/>
          <a:p>
            <a:r>
              <a:rPr lang="ru-RU" sz="3000" b="1" dirty="0" smtClean="0">
                <a:solidFill>
                  <a:schemeClr val="bg1"/>
                </a:solidFill>
                <a:latin typeface="+mj-lt"/>
              </a:rPr>
              <a:t>  По состоянию на 01.01.2018 года : </a:t>
            </a:r>
            <a:endParaRPr lang="ru-RU" sz="3000" b="1" dirty="0">
              <a:solidFill>
                <a:schemeClr val="bg1"/>
              </a:solidFill>
              <a:latin typeface="+mj-lt"/>
            </a:endParaRPr>
          </a:p>
        </p:txBody>
      </p:sp>
      <p:pic>
        <p:nvPicPr>
          <p:cNvPr id="4" name="Picture 3" descr="C:\Users\Татьяна\Pictures\vense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3768" y="6021288"/>
            <a:ext cx="4464496" cy="5366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ChangeArrowheads="1"/>
          </p:cNvSpPr>
          <p:nvPr/>
        </p:nvSpPr>
        <p:spPr bwMode="auto">
          <a:xfrm>
            <a:off x="251520" y="980728"/>
            <a:ext cx="8496944"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bg2">
                    <a:lumMod val="25000"/>
                  </a:schemeClr>
                </a:solidFill>
                <a:effectLst/>
                <a:latin typeface="Times New Roman" pitchFamily="18" charset="0"/>
                <a:ea typeface="Calibri" pitchFamily="34" charset="0"/>
                <a:cs typeface="Times New Roman" pitchFamily="18" charset="0"/>
              </a:rPr>
              <a:t>В настоящее время архивный отдел, действуя в структуре  администрации муниципального образования   Приозерский муниципальный район Ленинградской области , неизменно  выполняет свою  главную функцию: формирование архивного фонда и сохранение документов, отражающих историческое, социально-экономическое и культурное развитие района, продолжая эстафету  архивных  работников предыдущих лет , благодаря труду которых накапливались, сохранялись и использовались документальные богатства нашего района.                     </a:t>
            </a:r>
          </a:p>
        </p:txBody>
      </p:sp>
      <p:pic>
        <p:nvPicPr>
          <p:cNvPr id="8" name="Picture 2" descr="C:\Users\Татьяна\Pictures\Свиток-и-перо.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872" y="4437112"/>
            <a:ext cx="1861059" cy="18194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Татьяна\Pictures\vense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9712" y="6321363"/>
            <a:ext cx="4464496" cy="5366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635896" y="2675467"/>
            <a:ext cx="5184576" cy="2625741"/>
          </a:xfrm>
        </p:spPr>
        <p:txBody>
          <a:bodyPr>
            <a:normAutofit/>
          </a:bodyPr>
          <a:lstStyle/>
          <a:p>
            <a:pPr marL="0" indent="0">
              <a:buNone/>
            </a:pPr>
            <a:r>
              <a:rPr lang="ru-RU" sz="2200" b="1" dirty="0" smtClean="0">
                <a:solidFill>
                  <a:schemeClr val="bg2">
                    <a:lumMod val="25000"/>
                  </a:schemeClr>
                </a:solidFill>
              </a:rPr>
              <a:t>Демкина Клавдия Дмитриевна была принята в Раутовский районный государственный архив на должность заведующей с 04.03.1946 г. </a:t>
            </a:r>
          </a:p>
          <a:p>
            <a:pPr marL="0" indent="0">
              <a:buNone/>
            </a:pPr>
            <a:r>
              <a:rPr lang="ru-RU" sz="2200" b="1" dirty="0" smtClean="0">
                <a:solidFill>
                  <a:schemeClr val="bg2">
                    <a:lumMod val="25000"/>
                  </a:schemeClr>
                </a:solidFill>
              </a:rPr>
              <a:t>С 30.12.1953 г. – заведующая Сосновским районным государственным архивом. </a:t>
            </a:r>
            <a:endParaRPr lang="ru-RU" sz="2200" b="1" dirty="0">
              <a:solidFill>
                <a:schemeClr val="bg2">
                  <a:lumMod val="25000"/>
                </a:schemeClr>
              </a:solidFill>
            </a:endParaRPr>
          </a:p>
        </p:txBody>
      </p:sp>
      <p:sp>
        <p:nvSpPr>
          <p:cNvPr id="3" name="Заголовок 2"/>
          <p:cNvSpPr>
            <a:spLocks noGrp="1"/>
          </p:cNvSpPr>
          <p:nvPr>
            <p:ph type="title"/>
          </p:nvPr>
        </p:nvSpPr>
        <p:spPr/>
        <p:txBody>
          <a:bodyPr>
            <a:normAutofit/>
          </a:bodyPr>
          <a:lstStyle/>
          <a:p>
            <a:r>
              <a:rPr lang="ru-RU" sz="3000" dirty="0" smtClean="0"/>
              <a:t>Сосновский (Раутовский) районный государственный архив</a:t>
            </a:r>
            <a:endParaRPr lang="ru-RU" sz="3000" dirty="0"/>
          </a:p>
        </p:txBody>
      </p:sp>
      <p:pic>
        <p:nvPicPr>
          <p:cNvPr id="4" name="Picture 3" descr="C:\Users\Татьяна\Pictures\vense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7904" y="5373216"/>
            <a:ext cx="4680520" cy="53663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JOB_012\0000_0 (3).tif"/>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234556" y="2708920"/>
            <a:ext cx="1654447" cy="2334933"/>
          </a:xfrm>
          <a:prstGeom prst="rect">
            <a:avLst/>
          </a:prstGeom>
          <a:noFill/>
          <a:ln w="57150">
            <a:solidFill>
              <a:schemeClr val="bg2">
                <a:lumMod val="9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1653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11960" y="1700808"/>
            <a:ext cx="4680520" cy="400110"/>
          </a:xfrm>
          <a:prstGeom prst="rect">
            <a:avLst/>
          </a:prstGeom>
          <a:noFill/>
        </p:spPr>
        <p:txBody>
          <a:bodyPr wrap="square" rtlCol="0">
            <a:spAutoFit/>
          </a:bodyPr>
          <a:lstStyle/>
          <a:p>
            <a:pPr algn="just"/>
            <a:endParaRPr lang="ru-RU" sz="2000" b="1" dirty="0">
              <a:solidFill>
                <a:schemeClr val="bg2">
                  <a:lumMod val="25000"/>
                </a:schemeClr>
              </a:solidFill>
            </a:endParaRPr>
          </a:p>
        </p:txBody>
      </p:sp>
      <p:pic>
        <p:nvPicPr>
          <p:cNvPr id="10" name="Picture 3" descr="C:\Users\Татьяна\Pictures\vense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75785" y="6100852"/>
            <a:ext cx="4680520" cy="53663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F:\JOB_012\0010_0.tif"/>
          <p:cNvPicPr>
            <a:picLocks noChangeAspect="1" noChangeArrowheads="1"/>
          </p:cNvPicPr>
          <p:nvPr/>
        </p:nvPicPr>
        <p:blipFill>
          <a:blip r:embed="rId3" cstate="print">
            <a:duotone>
              <a:prstClr val="black"/>
              <a:srgbClr val="D9C3A5">
                <a:tint val="50000"/>
                <a:satMod val="180000"/>
              </a:srgb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67544" y="1900863"/>
            <a:ext cx="2736304" cy="4624481"/>
          </a:xfrm>
          <a:prstGeom prst="rect">
            <a:avLst/>
          </a:prstGeom>
          <a:noFill/>
          <a:ln w="38100">
            <a:solidFill>
              <a:schemeClr val="bg2">
                <a:lumMod val="75000"/>
              </a:schemeClr>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8895" y="716090"/>
            <a:ext cx="3731017" cy="1107996"/>
          </a:xfrm>
          <a:prstGeom prst="rect">
            <a:avLst/>
          </a:prstGeom>
          <a:noFill/>
        </p:spPr>
        <p:txBody>
          <a:bodyPr wrap="square" rtlCol="0">
            <a:spAutoFit/>
          </a:bodyPr>
          <a:lstStyle/>
          <a:p>
            <a:pPr algn="ctr"/>
            <a:r>
              <a:rPr lang="ru-RU" sz="2200" b="1" dirty="0" smtClean="0">
                <a:solidFill>
                  <a:schemeClr val="bg2">
                    <a:lumMod val="25000"/>
                  </a:schemeClr>
                </a:solidFill>
              </a:rPr>
              <a:t>Перечень имущества  Приозерского горгосархива на 07.05.1965г.</a:t>
            </a:r>
            <a:endParaRPr lang="ru-RU" sz="2200" b="1" dirty="0">
              <a:solidFill>
                <a:schemeClr val="bg2">
                  <a:lumMod val="25000"/>
                </a:schemeClr>
              </a:solidFill>
            </a:endParaRPr>
          </a:p>
        </p:txBody>
      </p:sp>
      <p:sp>
        <p:nvSpPr>
          <p:cNvPr id="6" name="TextBox 5"/>
          <p:cNvSpPr txBox="1"/>
          <p:nvPr/>
        </p:nvSpPr>
        <p:spPr>
          <a:xfrm>
            <a:off x="3724803" y="2100918"/>
            <a:ext cx="5040560" cy="3693319"/>
          </a:xfrm>
          <a:prstGeom prst="rect">
            <a:avLst/>
          </a:prstGeom>
          <a:noFill/>
        </p:spPr>
        <p:txBody>
          <a:bodyPr wrap="square" rtlCol="0">
            <a:spAutoFit/>
          </a:bodyPr>
          <a:lstStyle/>
          <a:p>
            <a:pPr algn="just"/>
            <a:r>
              <a:rPr lang="ru-RU" sz="1600" dirty="0" smtClean="0">
                <a:solidFill>
                  <a:schemeClr val="bg2">
                    <a:lumMod val="25000"/>
                  </a:schemeClr>
                </a:solidFill>
              </a:rPr>
              <a:t>      </a:t>
            </a:r>
            <a:r>
              <a:rPr lang="ru-RU" b="1" dirty="0" smtClean="0">
                <a:solidFill>
                  <a:schemeClr val="bg2">
                    <a:lumMod val="25000"/>
                  </a:schemeClr>
                </a:solidFill>
              </a:rPr>
              <a:t>В мае  1965 года  архив  приняла назначенная заведующая  Плющ Нина  Лукинична ( до этого времени заведующей была Соловьева Евгения Николаевна). </a:t>
            </a:r>
            <a:r>
              <a:rPr lang="ru-RU" b="1" dirty="0">
                <a:solidFill>
                  <a:schemeClr val="bg2">
                    <a:lumMod val="25000"/>
                  </a:schemeClr>
                </a:solidFill>
                <a:latin typeface="+mj-lt"/>
              </a:rPr>
              <a:t>На 01.01.1966 года  фонды укомплектованы  документами  колхозов,  совхозов, сельских Советов,  организаций  городского и районного </a:t>
            </a:r>
            <a:r>
              <a:rPr lang="ru-RU" b="1" dirty="0" smtClean="0">
                <a:solidFill>
                  <a:schemeClr val="bg2">
                    <a:lumMod val="25000"/>
                  </a:schemeClr>
                </a:solidFill>
                <a:latin typeface="+mj-lt"/>
              </a:rPr>
              <a:t>подчинения. Имея </a:t>
            </a:r>
            <a:r>
              <a:rPr lang="ru-RU" b="1" dirty="0">
                <a:solidFill>
                  <a:schemeClr val="bg2">
                    <a:lumMod val="25000"/>
                  </a:schemeClr>
                </a:solidFill>
                <a:latin typeface="+mj-lt"/>
              </a:rPr>
              <a:t>статус государственного    архива с переменным составом документальных материалов,  </a:t>
            </a:r>
            <a:r>
              <a:rPr lang="ru-RU" b="1" dirty="0" smtClean="0">
                <a:solidFill>
                  <a:schemeClr val="bg2">
                    <a:lumMod val="25000"/>
                  </a:schemeClr>
                </a:solidFill>
                <a:latin typeface="+mj-lt"/>
              </a:rPr>
              <a:t>горгосархив   </a:t>
            </a:r>
            <a:r>
              <a:rPr lang="ru-RU" b="1" dirty="0">
                <a:solidFill>
                  <a:schemeClr val="bg2">
                    <a:lumMod val="25000"/>
                  </a:schemeClr>
                </a:solidFill>
                <a:latin typeface="+mj-lt"/>
              </a:rPr>
              <a:t>периодически  (1 раз в 5 лет)   передавал  документы постоянного срока хранения на хранение в Ленинградский областной архив в г. Выборг. </a:t>
            </a:r>
            <a:endParaRPr lang="ru-RU" b="1" dirty="0" smtClean="0">
              <a:solidFill>
                <a:schemeClr val="bg2">
                  <a:lumMod val="25000"/>
                </a:schemeClr>
              </a:solidFill>
            </a:endParaRPr>
          </a:p>
        </p:txBody>
      </p:sp>
    </p:spTree>
    <p:extLst>
      <p:ext uri="{BB962C8B-B14F-4D97-AF65-F5344CB8AC3E}">
        <p14:creationId xmlns:p14="http://schemas.microsoft.com/office/powerpoint/2010/main" val="1382330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idx="4294967295"/>
          </p:nvPr>
        </p:nvSpPr>
        <p:spPr>
          <a:xfrm>
            <a:off x="395536" y="1752569"/>
            <a:ext cx="8317235" cy="4392488"/>
          </a:xfrm>
        </p:spPr>
        <p:txBody>
          <a:bodyPr>
            <a:noAutofit/>
          </a:bodyPr>
          <a:lstStyle/>
          <a:p>
            <a:pPr marL="0" indent="0" algn="just">
              <a:lnSpc>
                <a:spcPct val="150000"/>
              </a:lnSpc>
              <a:buNone/>
            </a:pPr>
            <a:r>
              <a:rPr lang="ru-RU" sz="1600" b="1" dirty="0" smtClean="0">
                <a:solidFill>
                  <a:schemeClr val="bg2">
                    <a:lumMod val="25000"/>
                  </a:schemeClr>
                </a:solidFill>
                <a:latin typeface="Arial Black" pitchFamily="34" charset="0"/>
              </a:rPr>
              <a:t>        </a:t>
            </a:r>
            <a:r>
              <a:rPr lang="ru-RU" sz="1800" b="1" dirty="0">
                <a:solidFill>
                  <a:schemeClr val="bg2">
                    <a:lumMod val="25000"/>
                  </a:schemeClr>
                </a:solidFill>
              </a:rPr>
              <a:t>16 июня 1966 года заведующей назначена Новикова Антонина Васильевна. К этому времени  в архиве  хранилось 3544 дел.  </a:t>
            </a:r>
            <a:r>
              <a:rPr lang="ru-RU" sz="1800" b="1" dirty="0" smtClean="0">
                <a:solidFill>
                  <a:schemeClr val="bg2">
                    <a:lumMod val="25000"/>
                  </a:schemeClr>
                </a:solidFill>
              </a:rPr>
              <a:t>11 </a:t>
            </a:r>
            <a:r>
              <a:rPr lang="ru-RU" sz="1800" b="1" dirty="0">
                <a:solidFill>
                  <a:schemeClr val="bg2">
                    <a:lumMod val="25000"/>
                  </a:schemeClr>
                </a:solidFill>
              </a:rPr>
              <a:t>сентября 1969 год архив приняла  Садкевич Таисия Федоровна. В должности заведующей она проработала до февраля 1977 года. </a:t>
            </a:r>
            <a:r>
              <a:rPr lang="ru-RU" sz="1800" b="1" dirty="0" smtClean="0">
                <a:solidFill>
                  <a:schemeClr val="bg2">
                    <a:lumMod val="25000"/>
                  </a:schemeClr>
                </a:solidFill>
              </a:rPr>
              <a:t>В </a:t>
            </a:r>
            <a:r>
              <a:rPr lang="ru-RU" sz="1800" b="1" dirty="0">
                <a:solidFill>
                  <a:schemeClr val="bg2">
                    <a:lumMod val="25000"/>
                  </a:schemeClr>
                </a:solidFill>
              </a:rPr>
              <a:t>1977-1984 годы заведующей </a:t>
            </a:r>
            <a:r>
              <a:rPr lang="ru-RU" sz="1800" b="1" dirty="0" smtClean="0">
                <a:solidFill>
                  <a:schemeClr val="bg2">
                    <a:lumMod val="25000"/>
                  </a:schemeClr>
                </a:solidFill>
              </a:rPr>
              <a:t>архива была </a:t>
            </a:r>
            <a:r>
              <a:rPr lang="ru-RU" sz="1800" b="1" dirty="0">
                <a:solidFill>
                  <a:schemeClr val="bg2">
                    <a:lumMod val="25000"/>
                  </a:schemeClr>
                </a:solidFill>
              </a:rPr>
              <a:t>Лариса Федоровна Филиппова</a:t>
            </a:r>
            <a:r>
              <a:rPr lang="ru-RU" sz="1800" b="1" dirty="0" smtClean="0">
                <a:solidFill>
                  <a:schemeClr val="bg2">
                    <a:lumMod val="25000"/>
                  </a:schemeClr>
                </a:solidFill>
              </a:rPr>
              <a:t>. В 1984 году архив приняла Татьяна Александровна Тюрина. В апреле 1988 года на должность заведующей назначена Хапова Татьяна Владимировна.  На 07.04.1988 в архиве хранилось 4332 дела. С 18.05.1989г. на должность </a:t>
            </a:r>
            <a:r>
              <a:rPr lang="ru-RU" sz="1800" b="1" dirty="0" smtClean="0">
                <a:solidFill>
                  <a:schemeClr val="bg2">
                    <a:lumMod val="25000"/>
                  </a:schemeClr>
                </a:solidFill>
              </a:rPr>
              <a:t>заведующей </a:t>
            </a:r>
            <a:r>
              <a:rPr lang="ru-RU" sz="1800" b="1" dirty="0" smtClean="0">
                <a:solidFill>
                  <a:schemeClr val="bg2">
                    <a:lumMod val="25000"/>
                  </a:schemeClr>
                </a:solidFill>
              </a:rPr>
              <a:t>городским архивом назначена Любовь Николаевна Кругликова.</a:t>
            </a:r>
            <a:endParaRPr lang="ru-RU" sz="1800" b="1" dirty="0">
              <a:cs typeface="Aharoni" pitchFamily="2" charset="-79"/>
            </a:endParaRPr>
          </a:p>
        </p:txBody>
      </p:sp>
      <p:pic>
        <p:nvPicPr>
          <p:cNvPr id="2051" name="Picture 3" descr="C:\Users\Татьяна\Pictures\vense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9752" y="6145057"/>
            <a:ext cx="4680520" cy="5366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Татьяна\Pictures\Свиток-и-перо.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8384" y="116632"/>
            <a:ext cx="1011668" cy="989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0783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JOB_012\0043_0.tif"/>
          <p:cNvPicPr>
            <a:picLocks noGrp="1" noChangeAspect="1" noChangeArrowheads="1"/>
          </p:cNvPicPr>
          <p:nvPr>
            <p:ph sz="half" idx="4294967295"/>
          </p:nvPr>
        </p:nvPicPr>
        <p:blipFill>
          <a:blip r:embed="rId2" cstate="print">
            <a:extLst>
              <a:ext uri="{BEBA8EAE-BF5A-486C-A8C5-ECC9F3942E4B}">
                <a14:imgProps xmlns:a14="http://schemas.microsoft.com/office/drawing/2010/main">
                  <a14:imgLayer r:embed="rId3">
                    <a14:imgEffect>
                      <a14:colorTemperature colorTemp="72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51520" y="1052736"/>
            <a:ext cx="3456384" cy="5487975"/>
          </a:xfrm>
          <a:prstGeom prst="rect">
            <a:avLst/>
          </a:prstGeom>
          <a:noFill/>
          <a:ln w="38100">
            <a:solidFill>
              <a:schemeClr val="bg2">
                <a:lumMod val="75000"/>
              </a:schemeClr>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211960" y="1528734"/>
            <a:ext cx="4680520" cy="4093428"/>
          </a:xfrm>
          <a:prstGeom prst="rect">
            <a:avLst/>
          </a:prstGeom>
          <a:noFill/>
        </p:spPr>
        <p:txBody>
          <a:bodyPr wrap="square" rtlCol="0">
            <a:spAutoFit/>
          </a:bodyPr>
          <a:lstStyle/>
          <a:p>
            <a:pPr algn="just"/>
            <a:r>
              <a:rPr lang="ru-RU" b="1" dirty="0" smtClean="0">
                <a:solidFill>
                  <a:schemeClr val="bg2">
                    <a:lumMod val="25000"/>
                  </a:schemeClr>
                </a:solidFill>
              </a:rPr>
              <a:t>        </a:t>
            </a:r>
            <a:r>
              <a:rPr lang="ru-RU" sz="2000" b="1" dirty="0" smtClean="0">
                <a:solidFill>
                  <a:schemeClr val="bg2">
                    <a:lumMod val="25000"/>
                  </a:schemeClr>
                </a:solidFill>
              </a:rPr>
              <a:t>На основании решения от 16 марта 1972 года №98 «О создании объединенного междуведомственного архива при исполкоме горсовета» при исполкоме городского Совета депутатов трудящихся создан объединенный междуведомственный архив для концентрации и централизованного хранения документов по личному составу учреждений, организаций, предприятий, колхоза «Верный путь» и совхозов.</a:t>
            </a:r>
            <a:endParaRPr lang="ru-RU" sz="2000" b="1" dirty="0">
              <a:solidFill>
                <a:schemeClr val="bg2">
                  <a:lumMod val="25000"/>
                </a:schemeClr>
              </a:solidFill>
            </a:endParaRPr>
          </a:p>
        </p:txBody>
      </p:sp>
      <p:pic>
        <p:nvPicPr>
          <p:cNvPr id="10" name="Picture 3" descr="C:\Users\Татьяна\Pictures\vense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7984" y="6218243"/>
            <a:ext cx="4680520" cy="5366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07704" y="332656"/>
            <a:ext cx="6840760" cy="923330"/>
          </a:xfrm>
          <a:prstGeom prst="rect">
            <a:avLst/>
          </a:prstGeom>
          <a:noFill/>
        </p:spPr>
        <p:txBody>
          <a:bodyPr wrap="square" rtlCol="0">
            <a:spAutoFit/>
          </a:bodyPr>
          <a:lstStyle/>
          <a:p>
            <a:pPr algn="ctr"/>
            <a:r>
              <a:rPr lang="ru-RU" b="1" dirty="0" smtClean="0">
                <a:solidFill>
                  <a:schemeClr val="bg1"/>
                </a:solidFill>
                <a:latin typeface="Arial Black" pitchFamily="34" charset="0"/>
              </a:rPr>
              <a:t>                  Создан </a:t>
            </a:r>
            <a:r>
              <a:rPr lang="ru-RU" b="1" dirty="0">
                <a:solidFill>
                  <a:schemeClr val="bg1"/>
                </a:solidFill>
                <a:latin typeface="Arial Black" pitchFamily="34" charset="0"/>
              </a:rPr>
              <a:t>Приозерский </a:t>
            </a:r>
            <a:r>
              <a:rPr lang="ru-RU" b="1" dirty="0" smtClean="0">
                <a:solidFill>
                  <a:schemeClr val="bg1"/>
                </a:solidFill>
                <a:latin typeface="Arial Black" pitchFamily="34" charset="0"/>
              </a:rPr>
              <a:t>объединенный   </a:t>
            </a:r>
          </a:p>
          <a:p>
            <a:pPr algn="ctr"/>
            <a:r>
              <a:rPr lang="ru-RU" b="1" dirty="0">
                <a:solidFill>
                  <a:schemeClr val="bg1"/>
                </a:solidFill>
                <a:latin typeface="Arial Black" pitchFamily="34" charset="0"/>
              </a:rPr>
              <a:t> </a:t>
            </a:r>
            <a:r>
              <a:rPr lang="ru-RU" b="1" dirty="0" smtClean="0">
                <a:solidFill>
                  <a:schemeClr val="bg1"/>
                </a:solidFill>
                <a:latin typeface="Arial Black" pitchFamily="34" charset="0"/>
              </a:rPr>
              <a:t>                    междуведомственный </a:t>
            </a:r>
            <a:r>
              <a:rPr lang="ru-RU" b="1" dirty="0">
                <a:solidFill>
                  <a:schemeClr val="bg1"/>
                </a:solidFill>
                <a:latin typeface="Arial Black" pitchFamily="34" charset="0"/>
              </a:rPr>
              <a:t>архив (</a:t>
            </a:r>
            <a:r>
              <a:rPr lang="ru-RU" b="1" dirty="0" smtClean="0">
                <a:solidFill>
                  <a:schemeClr val="bg1"/>
                </a:solidFill>
                <a:latin typeface="Arial Black" pitchFamily="34" charset="0"/>
              </a:rPr>
              <a:t>ОМВА)</a:t>
            </a:r>
            <a:endParaRPr lang="ru-RU" b="1" dirty="0">
              <a:solidFill>
                <a:schemeClr val="bg1"/>
              </a:solidFill>
              <a:latin typeface="Arial Black" pitchFamily="34" charset="0"/>
              <a:cs typeface="Times New Roman" pitchFamily="18" charset="0"/>
            </a:endParaRPr>
          </a:p>
          <a:p>
            <a:endParaRPr lang="ru-RU" dirty="0"/>
          </a:p>
        </p:txBody>
      </p:sp>
    </p:spTree>
    <p:extLst>
      <p:ext uri="{BB962C8B-B14F-4D97-AF65-F5344CB8AC3E}">
        <p14:creationId xmlns:p14="http://schemas.microsoft.com/office/powerpoint/2010/main" val="30789184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851920" y="764704"/>
            <a:ext cx="5040560" cy="4708981"/>
          </a:xfrm>
          <a:prstGeom prst="rect">
            <a:avLst/>
          </a:prstGeom>
          <a:noFill/>
        </p:spPr>
        <p:txBody>
          <a:bodyPr wrap="square" rtlCol="0">
            <a:spAutoFit/>
          </a:bodyPr>
          <a:lstStyle/>
          <a:p>
            <a:pPr algn="just"/>
            <a:r>
              <a:rPr lang="ru-RU" b="1" dirty="0" smtClean="0">
                <a:solidFill>
                  <a:schemeClr val="bg2">
                    <a:lumMod val="25000"/>
                  </a:schemeClr>
                </a:solidFill>
              </a:rPr>
              <a:t>        </a:t>
            </a:r>
            <a:r>
              <a:rPr lang="ru-RU" sz="2000" b="1" dirty="0" smtClean="0">
                <a:solidFill>
                  <a:schemeClr val="bg2">
                    <a:lumMod val="25000"/>
                  </a:schemeClr>
                </a:solidFill>
              </a:rPr>
              <a:t>На основании решения от 16 марта 1972 года №98 «О создании объединенного междуведомственного архива при исполкоме горсовета» при исполкоме городского Совета депутатов трудящихся создан объединенный междуведомственный архив для концентрации и централизованного хранения документов по личному составу учреждений, организаций, предприятий, колхоза «Верный путь» и совхозов. </a:t>
            </a:r>
            <a:r>
              <a:rPr lang="ru-RU" sz="2000" b="1" dirty="0" smtClean="0">
                <a:solidFill>
                  <a:schemeClr val="bg2">
                    <a:lumMod val="25000"/>
                  </a:schemeClr>
                </a:solidFill>
                <a:latin typeface="Candara" pitchFamily="34" charset="0"/>
              </a:rPr>
              <a:t>С 20 августа 1974 года на должность заведующей объединенным междуведомственным архивом назначена  Власенко Элеонора Исаевна.</a:t>
            </a:r>
            <a:endParaRPr lang="ru-RU" sz="2000" b="1" dirty="0">
              <a:solidFill>
                <a:schemeClr val="bg2">
                  <a:lumMod val="25000"/>
                </a:schemeClr>
              </a:solidFill>
              <a:latin typeface="Candara" pitchFamily="34" charset="0"/>
            </a:endParaRPr>
          </a:p>
        </p:txBody>
      </p:sp>
      <p:pic>
        <p:nvPicPr>
          <p:cNvPr id="10" name="Picture 3" descr="C:\Users\Татьяна\Pictures\vense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7944" y="6093296"/>
            <a:ext cx="4680520" cy="5366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cstate="print">
            <a:graysc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899592" y="1196752"/>
            <a:ext cx="1944216" cy="2519971"/>
          </a:xfrm>
          <a:prstGeom prst="rect">
            <a:avLst/>
          </a:prstGeom>
          <a:noFill/>
          <a:ln w="57150" cmpd="sng">
            <a:solidFill>
              <a:schemeClr val="bg2">
                <a:lumMod val="9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251520" y="4070651"/>
            <a:ext cx="3600400" cy="1200329"/>
          </a:xfrm>
          <a:prstGeom prst="rect">
            <a:avLst/>
          </a:prstGeom>
          <a:noFill/>
        </p:spPr>
        <p:txBody>
          <a:bodyPr wrap="square" rtlCol="0">
            <a:spAutoFit/>
          </a:bodyPr>
          <a:lstStyle/>
          <a:p>
            <a:r>
              <a:rPr lang="ru-RU" b="1" dirty="0" smtClean="0">
                <a:solidFill>
                  <a:schemeClr val="bg2">
                    <a:lumMod val="25000"/>
                  </a:schemeClr>
                </a:solidFill>
              </a:rPr>
              <a:t>Козырева Валентина Иосифовна возглавила созданный в 1972 году Приозерский объединенный междуведомственный архив </a:t>
            </a:r>
            <a:endParaRPr lang="ru-RU" b="1" dirty="0">
              <a:solidFill>
                <a:schemeClr val="bg2">
                  <a:lumMod val="25000"/>
                </a:schemeClr>
              </a:solidFill>
            </a:endParaRPr>
          </a:p>
        </p:txBody>
      </p:sp>
    </p:spTree>
    <p:extLst>
      <p:ext uri="{BB962C8B-B14F-4D97-AF65-F5344CB8AC3E}">
        <p14:creationId xmlns:p14="http://schemas.microsoft.com/office/powerpoint/2010/main" val="76533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2800" b="1" dirty="0" smtClean="0"/>
              <a:t>Из воспоминаний Козыревой </a:t>
            </a:r>
            <a:br>
              <a:rPr lang="ru-RU" sz="2800" b="1" dirty="0" smtClean="0"/>
            </a:br>
            <a:r>
              <a:rPr lang="ru-RU" sz="2800" b="1" dirty="0" smtClean="0"/>
              <a:t>Валентины Иосифовны о начале работы объединенного междуведомственного архива</a:t>
            </a:r>
            <a:endParaRPr lang="ru-RU" sz="2800" b="1" dirty="0"/>
          </a:p>
        </p:txBody>
      </p:sp>
      <p:sp>
        <p:nvSpPr>
          <p:cNvPr id="3" name="Прямоугольник 2"/>
          <p:cNvSpPr/>
          <p:nvPr/>
        </p:nvSpPr>
        <p:spPr>
          <a:xfrm>
            <a:off x="323528" y="1714118"/>
            <a:ext cx="8424936" cy="4801314"/>
          </a:xfrm>
          <a:prstGeom prst="rect">
            <a:avLst/>
          </a:prstGeom>
        </p:spPr>
        <p:txBody>
          <a:bodyPr wrap="square">
            <a:spAutoFit/>
          </a:bodyPr>
          <a:lstStyle/>
          <a:p>
            <a:pPr algn="just"/>
            <a:r>
              <a:rPr lang="ru-RU" sz="1600" b="1" dirty="0"/>
              <a:t> </a:t>
            </a:r>
            <a:r>
              <a:rPr lang="ru-RU" sz="1700" b="1" i="1" dirty="0" smtClean="0">
                <a:solidFill>
                  <a:schemeClr val="bg2">
                    <a:lumMod val="25000"/>
                  </a:schemeClr>
                </a:solidFill>
              </a:rPr>
              <a:t>«…Необходимость </a:t>
            </a:r>
            <a:r>
              <a:rPr lang="ru-RU" sz="1700" b="1" i="1" dirty="0">
                <a:solidFill>
                  <a:schemeClr val="bg2">
                    <a:lumMod val="25000"/>
                  </a:schemeClr>
                </a:solidFill>
              </a:rPr>
              <a:t>создания объединенного междуведомственного архива назревала давно. Главархив и местные архивные органы были озабочены тем, что на предприятиях скопилось много документов, отражающих трудовую деятельность граждан и хранящихся, зачастую, в неудовлетворительных условиях. Работавший тогда председатель горисполкома  А. Иванов с пониманием относился к этой проблеме, и после выхода правительственного постановления и распоряжения Леноблисполкома в 1972 году в Приозерске, одном из первых в Ленинградской области был образован объединенный междуведомственный архив. Приходилось очень много ездить по совхозам района, посещать городские предприятия, доказывать многим руководителям преимущества централизованного хранения документов, заключать договоры на хранение, оказывать практическую помощь в обработке документов для последующего хранения. Документы в большинстве случаев в организациях хранились плохо, в разных неприспособленных помещениях, а зачастую просто в подвалах и на чердаках. Постепенно налаживался контакт с руководителями предприятий, главными бухгалтерами, заблаговременно стала поступать плата за централизованное хранение документов, начался процесс передачи документов по личному составу на хранение в созданный объединенный междуведомственный архив   …» </a:t>
            </a:r>
            <a:endParaRPr lang="ru-RU" sz="1700" b="1" dirty="0">
              <a:solidFill>
                <a:schemeClr val="bg2">
                  <a:lumMod val="25000"/>
                </a:schemeClr>
              </a:solidFill>
            </a:endParaRPr>
          </a:p>
        </p:txBody>
      </p:sp>
      <p:pic>
        <p:nvPicPr>
          <p:cNvPr id="4" name="Picture 3" descr="C:\Users\Татьяна\Pictures\vense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9912" y="6313133"/>
            <a:ext cx="4680520" cy="404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08370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Волна">
  <a:themeElements>
    <a:clrScheme name="Базовая">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2273</TotalTime>
  <Words>1940</Words>
  <Application>Microsoft Office PowerPoint</Application>
  <PresentationFormat>Экран (4:3)</PresentationFormat>
  <Paragraphs>126</Paragraphs>
  <Slides>34</Slides>
  <Notes>0</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34</vt:i4>
      </vt:variant>
    </vt:vector>
  </HeadingPairs>
  <TitlesOfParts>
    <vt:vector size="36" baseType="lpstr">
      <vt:lpstr>Волна</vt:lpstr>
      <vt:lpstr>Acrobat Document</vt:lpstr>
      <vt:lpstr>История архивной службы Приозерского района : от истоков до современности</vt:lpstr>
      <vt:lpstr>ИСТОРИЧЕСКАЯ СПРАВКА</vt:lpstr>
      <vt:lpstr>Презентация PowerPoint</vt:lpstr>
      <vt:lpstr>Сосновский (Раутовский) районный государственный архив</vt:lpstr>
      <vt:lpstr>Презентация PowerPoint</vt:lpstr>
      <vt:lpstr>Презентация PowerPoint</vt:lpstr>
      <vt:lpstr>Презентация PowerPoint</vt:lpstr>
      <vt:lpstr>Презентация PowerPoint</vt:lpstr>
      <vt:lpstr>Из воспоминаний Козыревой  Валентины Иосифовны о начале работы объединенного междуведомственного архива</vt:lpstr>
      <vt:lpstr>В 1972 году ОМВА принял на хранение дела по личному составу</vt:lpstr>
      <vt:lpstr>Создание группы по научно-технической обработке  архивных документов</vt:lpstr>
      <vt:lpstr>В 1976 году Приозерскому городскому государственному архиву было присвоено звание «Образцовый архив»</vt:lpstr>
      <vt:lpstr>  Сведения из паспорта  архива  за  1975 год   </vt:lpstr>
      <vt:lpstr>Приозерский объединенный междуведомственный архив</vt:lpstr>
      <vt:lpstr> Решение исполнительного комитета от 23.02.1978 № 40 «Об утверждении Положения о Приозерском городском государственном архиве»</vt:lpstr>
      <vt:lpstr>Телеграмма об отгрузке архивных стеллажей для архива горисполкома </vt:lpstr>
      <vt:lpstr>Презентация PowerPoint</vt:lpstr>
      <vt:lpstr>ИСТОРИЧЕСКАЯ СПРАВКА</vt:lpstr>
      <vt:lpstr>Приозерский городской государственный архив реорганизован в архивный отел администрации Приозерского района</vt:lpstr>
      <vt:lpstr>По состоянию на 01.01.1993г.: </vt:lpstr>
      <vt:lpstr>Презентация PowerPoint</vt:lpstr>
      <vt:lpstr>Презентация PowerPoint</vt:lpstr>
      <vt:lpstr>По состоянию на 01.01.1997 г. :  </vt:lpstr>
      <vt:lpstr>Коллектив архивного отдела , март 1998 года </vt:lpstr>
      <vt:lpstr> Коллектив архивного отдела на торжественном мероприятии, посвященном 80-летию Архивной службы России и 75-летию Архивной службы Ленинградской области,  20.05.1998 г. , Санкт-Петербург </vt:lpstr>
      <vt:lpstr>Здание, в котором размещался  Приозерский горгосархив </vt:lpstr>
      <vt:lpstr>Здания, в которых размещался архивный отдел (2002 год)</vt:lpstr>
      <vt:lpstr>В марте 2006 года архивный отдел переехал в новые помещения по ул.Гагарина, д.18</vt:lpstr>
      <vt:lpstr>Коллектив архивного отдела, март 2006 года</vt:lpstr>
      <vt:lpstr>Ветераны архивной службы Приозерского района ( стаж работы в архивной службе района составил почти 30 лет).</vt:lpstr>
      <vt:lpstr>Архивный отдел сегодня</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История архивной службы Приозерского района : от истоков до современности</dc:title>
  <dc:creator>Татьяна</dc:creator>
  <cp:lastModifiedBy>Татьяна</cp:lastModifiedBy>
  <cp:revision>139</cp:revision>
  <dcterms:created xsi:type="dcterms:W3CDTF">2018-05-16T11:17:40Z</dcterms:created>
  <dcterms:modified xsi:type="dcterms:W3CDTF">2018-05-31T11:52:30Z</dcterms:modified>
</cp:coreProperties>
</file>